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3" r:id="rId8"/>
    <p:sldId id="266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4" r:id="rId17"/>
    <p:sldId id="275" r:id="rId18"/>
    <p:sldId id="276" r:id="rId19"/>
    <p:sldId id="278" r:id="rId20"/>
    <p:sldId id="280" r:id="rId21"/>
    <p:sldId id="281" r:id="rId22"/>
    <p:sldId id="282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42"/>
    <p:restoredTop sz="95928"/>
  </p:normalViewPr>
  <p:slideViewPr>
    <p:cSldViewPr snapToGrid="0">
      <p:cViewPr>
        <p:scale>
          <a:sx n="112" d="100"/>
          <a:sy n="112" d="100"/>
        </p:scale>
        <p:origin x="800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0T01:43:26.436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0 851 18272,'2'-51'0,"0"-1"0,2-2 0,2-2 0,3-2 0,2 0 0,1 0 0,2 0 0,2 2 0,1 2-909,3 4 0,0 1 0,10-38 0,3 21 1073,-9 26 0,-18 37 0,4 36 0,-10 27-1809,-10 26 1582,10-29 0,-3 2 1,-15 8-1,-4 3 0,6 4 1,-1 1-1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0T02:07:54.8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19 187 7170,'-10'0'741,"5"-4"550,1 3-1212,4-8-53,0 4 0,1 0 0,1 1 108,1 0-49,0 3 1,-1-5 0,0 3-150,1-3 1,3 1-1,-2 0 1,0 0-78,0 0 1,0-1 0,-2-1 0,3 1-78,0-1 0,-2-1 0,2 1 0,0 1-3,0-1 0,-2-2 1,3 0-13,-2 0 1,0 1 0,-2 0 232,1 2 0,4 0 0,-1-3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0T02:08:07.9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17 118 8040,'-9'16'0,"4"1"610,3 0 0,2 9 0,0 8 461,0 8-779,0 7 0,5 9 0,3 1 267,1 1-474,-5-2 0,9-8 0,-6 1 0,1-5-224,-1-7 1,4-7 0,-5-15 0,0-2-1283,1-4 1,-5-5-264,3-12 1684,-3-3 0,-9-8 0,-2 0 0</inkml:trace>
  <inkml:trace contextRef="#ctx0" brushRef="#br0" timeOffset="262">51 185 8080,'0'-17'-391,"-6"0"1080,1 0-244,-1 8 1,6 0-266,0 3 1,8 2-1,5-5-190,7 2 0,-1 1 1,3 8-1,-1 3-30,1 7 0,-3 4 0,3 5 0,-3 3 73,-2 2 1,-6-3 0,-2 5 0,-1 0 133,-5-2 1,-1 0-1,-2-6 1,0 3 95,0-3 0,-2-1 1,-3-2-141,-6-1-113,3-6 0,-7 3 1,4-6-832,-4 3 221,6-7 1,-6 10 599,4-7 0,3 14 0,1-1 0</inkml:trace>
  <inkml:trace contextRef="#ctx0" brushRef="#br0" timeOffset="587">403 252 8158,'-16'7'550,"6"-3"1,5 7 0,3 2-254,2 2 1,0 4 0,0 1 0,0 5-145,0 1 1,2 0-1,1 4 1,5-4 52,1-2 1,-5-2-1,2-5 1,-5 0-179,-1 0 1,2-2-1473,4-4 1245,-4-4 0,0-20 0,-8-4 208,2-1 0,2-6 0,2-1 141,0-1-139,0 6 0,0-10 0,0 7-128,0 3 18,0 1 0,0 3 0,0-1 0,0 0-305,0 0 0,6 6 0,1 2 0,3 1-936,3 4 1340,-6-5 0,16 0 0,-5-8 0</inkml:trace>
  <inkml:trace contextRef="#ctx0" brushRef="#br0" timeOffset="884">622 269 8110,'-8'15'0,"-1"-2"0,-2-4 637,-1-2-355,9 6 1,-5-3-1,8 8 591,0 5-628,0-5 0,2 8 0,2-5 482,1 1-654,8 8 1,-5-11 0,5 3 0,-2-3 10,2-2 0,0-6 0,0-2 0,-2-1-239,3-5 1,0-3-1,3-5 1,0-6-274,0-4 0,-6-8 0,-2-1 0,1-2 181,-1-4 1,-3 0-1,3 0 1,-2 4 488,-3 2 0,-2 7 0,-2 6 754,0-2 227,0-2-954,0 6-347,0 9 1,0 9 0,0 8-1,0 0-381,0 0 0,0-1 1,0 1-1,0 0 459,0 0 0,0-1 0,0 1 0</inkml:trace>
  <inkml:trace contextRef="#ctx0" brushRef="#br0" timeOffset="1291">991 319 7964,'0'17'180,"-2"0"0,-2-1 177,-1 1 1,-1-6 0,6 0-1,0 4 71,0 6 0,0-2 0,0 3 1,0-3-144,0-3 0,2 1 1,2 0-79,1 0 0,1-1-185,-6 1-38,7 0-32,-5-8 1,6-3 0,-8-12-134,0-5 0,1-6 0,3-3 0,4-4 51,1-2 1,-4 3 0,7-3 0,-1 2 3,-2 3 1,6-3 0,-4 2-1,2 1 131,-1 3 0,2 6 0,-2 3 182,3 2 1,1 1 0,-1 8 13,-4 3 0,-1-1 0,-7 7 0,3 2-130,-2 2 0,-2 2 0,-2 0-1034,0 0 701,0-1 1,0-4-1,0-1-1545,0 2 656,0-6 1151,0 8 0,7-5 0,2 6 0</inkml:trace>
  <inkml:trace contextRef="#ctx0" brushRef="#br0" timeOffset="1622">1360 420 8006,'0'-17'1093,"0"8"-847,0-6 0,7 13 0,5-4-166,2 4 0,-2 2 1,-1 0-233,2 0 1,2-5 0,2-3 20,-1-1 0,-4 3 0,-3-5 1,-2-2-125,-3-2 0,4-3 601,-3-5 1,1 5-1,-8-5 390,-4 4 0,-3 10 149,-8 4-653,0 3 0,2 9 0,2 4 1,4 6 101,2 6 1,-5-3 0,7 8-459,1 2 126,2 2 0,2-5 0,0 1-1591,0 2 1030,8-5 0,1 6 559,8-3 0,7 4 0,2 1 0</inkml:trace>
  <inkml:trace contextRef="#ctx0" brushRef="#br0" timeOffset="2512">1930 185 7925,'0'-17'96,"0"8"1,0-6 204,0 4-138,8 3 0,-6-1 0,5 5 385,1-2-360,-6-7 1,12 10-141,-2-9 1,1 7 0,0-6-120,-2-2 0,-7 3 0,1-1 370,-3-2-155,-2 6 1,-7-1-1,-5 8 1,-2 2 78,-3 4 1,-2 5-1,-1 9 1,-3 3-13,3-3 1,7-1 0,1-2-249,-1-1 30,6 1 1,-6-6-1,7 1-116,3 1 0,3 0 0,5 0 0,6-4-177,4-2 1,2-1 0,0-6 0,2 0-139,3 0 0,-3 0 0,3 0 0,-3 0-641,-3 0 0,1-6 1079,0 1 0,0-1 0,-8 6 0,-9 0 33,-11 0 1,1 2 491,-1 4 0,2 3 0,-2 8-98,5 0 1,2 7 0,1 2-1,-3 2-135,2 0 1,-3 5 0,1 7-1,1-3-53,-3-2 0,5-7 0,-7-2 0,3-1 164,3-5 1,-3-7-1,-1-3 126,-1-3 0,3-1-365,-5-6 0,7-2-549,-1-4 0,3 2 200,2-7 1,0 6 0,2-5-448,3 3 484,5-6 0,6 5 0,1-5-678,0 2 601,0 7 1,5-11 0,1 6-1175,-3 0 960,-1-6 1,3 11-1,0-5 1,-1-1 438,-2 1 0,5-2 0,2-6 0</inkml:trace>
  <inkml:trace contextRef="#ctx0" brushRef="#br0" timeOffset="2675">2216 67 7954,'-17'0'355,"6"0"1,1 2 0,3 4 2,3 5 0,2 6 0,2 5 588,0 6-656,0 11 0,6 4 0,1 7-58,3 1-377,-7-8 0,11 3 0,-7-7 0,0-3-390,1-6 1,3 1 0,-3-5 534,1 1 0,2-3 0,6-7 0</inkml:trace>
  <inkml:trace contextRef="#ctx0" brushRef="#br0" timeOffset="3114">2467 252 7880,'-16'-8'-165,"-1"7"0,0-3 892,0 8 0,1 5 1,1 8-1,2-1-271,1 1 1,9 6 0,-3 1 0,4 0-305,2 0 0,0 0 0,2-3 0,4 1-151,5-1 1,4-2 0,2-5-1,-1-2-347,1-7 1,0-3 0,0-2 0,-1-2-272,1-3 1,-6-5 0,-1-6 0,-1-3 262,0-3 0,-5 1 0,2-5 329,-4 2-3,-2 1 0,0 1 0,0 0 906,0 1-152,0 2 1,-8 3 1418,-3-1-1707,-4 0 1,4 2-572,0 4 1,9 2-106,2 3 0,7 2 1,10-5-128,0 2 0,0 1 0,-1 6 0,1 0 160,0 0 1,-6 0 0,0 0 214,2 0-1,2 7 1,-4 3-1,-1 6 100,-3 1-65,6 8 1,-11-5 0,4 8-212,-4 2 102,-2 2 1,0-1 0,0-1 0,0 0 64,0 5 0,0-1 0,0 7 0</inkml:trace>
  <inkml:trace contextRef="#ctx0" brushRef="#br0" timeOffset="3344">2837 151 7611,'-6'-17'-728,"0"1"1,1-1 1958,5 0 514,0 8-1203,0 1 1,2 10 0,1 6-295,3 8 0,0 1 0,-6 7 0,0-1-144,0-1 0,0 8 0,0-2 1,-2 4-350,-4 1 1,2 1 0,-5-1 0,0 1-455,-1-1 1,5-5-1,-4-2 699,1-1 0,2-3 0,6-5 0</inkml:trace>
  <inkml:trace contextRef="#ctx0" brushRef="#br0" timeOffset="3663">2870 336 8172,'-17'0'383,"8"2"0,3 3 0,6 6-151,6 4 0,-4 2 1,5 0-1,-1 0-41,0-1 1,5 1 0,-4-2-1,1-2-1003,-1-2 1,6-7-1,-2 2 357,4-4 1,-4-2 0,1-2 313,1-4 1,-6 2-1,1-5 1,-3 0 364,1-1 0,5-1 0,-5-6 0,-3 1 149,-1-1 1,4 0 0,-1 0 0,-1 1-142,-2-1 0,4 0 1,-1 0-1,1 0-75,1 1 1,-3-1 186,7 0 0,0 8-63,6 3 0,0 12 1,-2 5-1,-4 4-72,-5 2 1,-3 7-1,1 4 1,2 2-759,-3-2 1,-1 3-1,-2-3-1144,0 4 1693,0-6 0,8 13 0,1-3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0T02:08:05.4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51 131 8384,'-15'-31'0,"4"3"0,3 5 0,3 5 1083,-1 1-655,1 8 1,6 5-1,3 15-47,2 11 1,1 5 0,-1 4-1,3 7-151,0 3 1,6 3-1,-3 5 1,3-3-37,1-1 0,-1-6 0,-2 4 0,-2 0-82,2 0 1,2-6 0,2 0 0,0-5-322,0-4 1,-2-2-1,-2 2-217,-2-5 313,0-5 1,0-8-537,0-5 457,-7-3 1,4-9-1,-8-6-110,0-8 275,7-13 0,-5-3 0,4-8 0,-5 1 80,-1 1 1,2-2 0,2 10 0,2 5 190,-3 4 1,-1 3-1,-2 7-297,0-1 0,8 9 1,3 8 28,4 10 0,-4 5 0,0 1 0,2 1-1,2 0 1,0 0 0,-2-1 0,-2-1-126,2-3 1,2 1-1,2-8 9,0-1 0,0-2-221,-1-2 219,1-8 0,0-1 0,0-10-698,-1-3 527,-6-4 1,5-8-1,-4-1 1,2-4-1027,-2-6 1340,-3 4 0,-1-8 0,2 7 0</inkml:trace>
  <inkml:trace contextRef="#ctx0" brushRef="#br0" timeOffset="342">840 534 8282,'-17'0'29,"0"0"1,6 0 248,0 0 0,7-2-221,-2-3 0,6-3 0,6-5 0,5 4-266,4 1 0,2-3 1,0 4-1,-1-1-279,1 1 0,0-1 0,0 5 488,0-3 0,-1-7 0,1 4 0</inkml:trace>
  <inkml:trace contextRef="#ctx0" brushRef="#br0" timeOffset="680">873 853 8282,'-17'17'-53,"6"-2"1,2-2 113,1-2 202,3-7 1,7 3 0,3-9-1,5-3-201,-1-7 0,6-4 0,-4-5-336,4-1 232,2-8 1,-2 4 0,-2-8-99,-2 1 92,-7 7 0,9-4 0,-8 7 435,-1 3-139,-2 1 0,-2 8-48,0 0 0,0 9 1,-2 2-1,-2 9-46,-1 6 0,-6 8 1,5 1-1,2 2 14,2 4 0,2-4 1,0 0-1,2-2-778,4-3 1,3 3-1,8-2 1,0-1-954,-1-3 1563,1-1 0,7 0 0,3 0 0</inkml:trace>
  <inkml:trace contextRef="#ctx0" brushRef="#br0" timeOffset="865">1343 400 8264,'-15'2'309,"4"3"0,-2 6 0,7 10 164,3 1 1,1 8-1,2-2 1,0 4-394,0 1 0,7 1 0,2 1 0,3 1-66,-1-3 0,0 3 0,4-12 0,-2 0 365,-2 1 0,-1-3-379,1-5 0,4-1 0,-6 1 0</inkml:trace>
  <inkml:trace contextRef="#ctx0" brushRef="#br0" timeOffset="1028">1326 652 8223,'-2'-15'865,"-3"3"0,3 3-541,-4 4 1,12 3-717,5-4 247,4 4 1,7 2 0,1 0 0,-3-2-1733,-1-3 1877,5 3 0,-5-13 0,5 6 0</inkml:trace>
  <inkml:trace contextRef="#ctx0" brushRef="#br0" timeOffset="1171">1662 366 8223,'0'-22'733,"0"0"-352,0 7 1,2 16 0,1 18 0,5 13-31,1 11 0,-3 11 0,5 4 1,0-1-330,-1 1 1,4 4-1,-2-8 1,3-4-96,1-3 1,1-12 0,0-1-1874,0-10 1946,-1-13 0,9-3 0,1-8 0</inkml:trace>
  <inkml:trace contextRef="#ctx0" brushRef="#br0" timeOffset="1716">2216 266 8060,'-17'0'287,"6"0"1,-1 0 43,-1 0 1,6 7 0,1 6 0,5 8-8,1 7 0,0 3 0,0 3 0,0 1-185,0 4 1,0-9-1,1 4-424,5-2 252,-4-16 1,13 5-1,-4-16-547,4-1 452,-6-2 0,6-4 1,-4-3-557,4-7 544,-5-10 1,3 1-1,-8-6 1,-1-1 59,-2 1 1,-2-2 0,0 6 0,0 3 356,0 1 1,-2-3-1,-2-1 30,-1 3 0,-8 7 0,1 3 53,-3 3 1,4 1-15,0 6-346,7 0 0,-3 15 0,7 4 0</inkml:trace>
  <inkml:trace contextRef="#ctx0" brushRef="#br0" timeOffset="1864">2417 115 10684,'0'22'396,"0"0"0,0 14 0,0-1 0,0 6-70,0 6 1,6 1 0,1 3 0,1-1-779,-1 0 1,6 1 451,-2-1 0,4 0 0,2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0T02:08:25.4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49 118 8577,'0'-17'0,"-2"2"0,-1 2 890,-3 2 1,0 6-648,6-7 0,8 9 0,3-3-186,4 4 0,4 2 0,1 0 0,2 0-100,-1 0 0,-4 2 1,-4 4 292,-2 5-167,0 4 0,-1 2 0,-5 1 417,-3 5-315,-2-5 1,-7 14 0,-5-6 34,-3 0-220,-9 6 0,6-8 0,-7 4 0,3-6 92,0-3 0,-1-2 0,6-2-2717,1-4 1718,6-4 1,5-14 0,10-4 0,6-4 701,4-2 0,4-2 0,2-1 0,1-2 284,-2 1 0,-7 8 0,-1 2 1,1-2 526,2-2 1,-4 4-1,0-1 142,2-1 0,-4 6 0,3 1 44,1 4-692,-6-5 0,8 5 0,-4-3 0,4 3-201,2 2 0,-6 0 0,0 0 0,2 0-182,2 0 0,-4 0 0,1-2-394,1-4 0,-4 3 439,2-9 1,-7 1 354,1-6 0,-3 1 235,-2-1 0,-2 7 168,-3 5-407,3-4-259,-5 7-55,7-6 82,0 8-188,0 0 59,0-7 124,0 5 1,1-11 233,5 7-204,-4 1 941,5 5 515,-7 0-1070,0 7 0,0 2 1,0 10-1,0 3-28,0 6 0,0 4 0,0 2 0,0-1-401,0 1 1,-2-1-1,-1-1 1,-3-2-469,2-2 0,3-2 1,1 2-1,0-4-367,0 0 0,0-5 972,0 3 0,0-3 0,0-2 0</inkml:trace>
  <inkml:trace contextRef="#ctx0" brushRef="#br0" timeOffset="145">435 454 7876,'-17'0'399,"1"0"1,-1 0-1,2 2 28,4 3 1,-4 3 0,4 7 0,-4 0-169,-2 3 0,0 5 1,0-3-1,1 4-709,-1 2 0,-6 0 1,1 4-1,1-4-1037,3-1 1487,9 4 0,-6-10 0,5 5 0</inkml:trace>
  <inkml:trace contextRef="#ctx0" brushRef="#br0" timeOffset="266">318 571 7963,'0'17'392,"2"0"1,1 0-400,3-1 1,5 1-1,-4-2 1,3-2-322,3-2 1,2-1 0,2 3 327,-1-2 0,1-7 0,0 3 0</inkml:trace>
  <inkml:trace contextRef="#ctx0" brushRef="#br0" timeOffset="581">670 219 7876,'-7'17'121,"5"-6"0,-4 0 0,4 2 196,2 2 0,0-4 1,2 0-1,4 2-174,5 2 0,4-5 1,2-5-1,-1-3 32,1-2 0,0 0 1,0-2-1,0-3-278,-1-7 0,-1 1 0,-2-4 0,-3-3 164,-3-1 1,-1 0-1,-6 1 1,0-3 183,0-1 1,-2-1 0,-2 7 301,-2-1-448,-7 0 0,10 6 0,-9 2-488,-1 1 303,6-5 1,-8 11 0,4-3 139,-4 3 1,-2 2 0,2 2 0,2 3-709,2 6 0,5 10 654,-5 1 0,0 8 0,-6-4 0</inkml:trace>
  <inkml:trace contextRef="#ctx0" brushRef="#br0" timeOffset="883">603 454 7949,'-17'0'693,"0"5"1723,1 1-2034,6 0 1,10-6 0,11 0 0,6 0-194,6 0 1,3 0 0,7 0 0,1-2-269,-1-4 1,1 2 0,0-7 0,-3 0-119,-3 2 1,-4-4-1,-7 5 1,0 1 48,0-1 1,-6 1 592,0 1 1,-9 4 0,-2-3-179,-9 3 1,-6 7 0,-2 3 0,0 1 24,0 4 0,1 0 1,-1 0-195,0-1-46,8-1 0,-4 6-745,7-1 529,1 1 0,5 0 0,0 0-1260,0-1 980,7 1 0,4 0 0,12 0 0,5 0-771,3-1 1,3-6 1214,-1-5 0,8 5 0,2-1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0T02:08:21.4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51 226 7972,'-8'-17'0,"-3"0"0,2 2 842,-3 4-532,9 4 0,-5 14 0,8 6 642,0 8-701,0 12 1,0 4 0,0 8 0,2 0-32,4-2 1,-4 5 0,3-5 0,-1 0-309,2-4 1,-5-3-1,7-3 1,-3-1-476,1-4 0,0-4-776,-6-7 1,5-10 1338,1-7 0,-1-15 0,-5-11 0</inkml:trace>
  <inkml:trace contextRef="#ctx0" brushRef="#br0" timeOffset="208">34 394 7707,'-6'-40'0,"-1"1"-517,-3 2 0,7-2 1,-3 3 1839,4 5-448,2 8 1,0-1-469,0 7 0,8 8 0,5 3-205,7 4-289,6-5 1,2 5-1,0-3 1,2 3 77,2 2 1,-4 7 0,-2 2 0,-4 3-21,-7-1 1,0 0 0,-9 8 0,-3 1 167,-1 3 0,-4 1 0,-3-2 0,-6 4 110,-4 0 1,-8 0-1,1-5 1,2 1-461,1-1 0,2 1 0,2-3-1388,4-4 1091,-4-2 1,11-4 507,-7-3 0,7 3 0,-3 0 0</inkml:trace>
  <inkml:trace contextRef="#ctx0" brushRef="#br0" timeOffset="516">420 125 8058,'-10'7'819,"5"5"1,3 4-465,2 7 1,6 3 0,1 7 0,1 3-127,-1 3 0,0-4 0,-3 3 0,2-7-150,-2-3 0,3-7 1,-1 1-13,-3-3 150,-1-10 0,-2-3-151,0-12 1,-5-3 0,-1-10-145,2-3 60,2 3 1,2-11-1,0 6-778,0-2 585,8 6 0,-1-10 0,6 6-1270,-1-3 1150,-1 7 1,0-6-1,0 5 1,0-1 330,-1 1 0,12 3 0,-3 1 0</inkml:trace>
  <inkml:trace contextRef="#ctx0" brushRef="#br0" timeOffset="792">655 159 7944,'-11'15'287,"-1"-4"1,9 4 0,-3-4 0,4 6 120,2 5 1,0-3 0,0 5-1,2-2-30,4 1 1,-3-1 0,7-5-1,-1 0-206,0-1 0,1-5 1,3-1-1,-2-3-324,2-3 1,2-2-1,2-2 1,-1-2-299,1-4 0,-6-3 1,1-8-1,-1 1 133,-2-1 1,4 0 0,-7 0-1,-3 0 421,-1 1 1,0 1 0,2 2 398,2 1 1,-1 7-19,-5-6-642,0 7 0,0-2 0,0 12-310,0 5 1,0 4 0,0 2 0,0 0 466,0-1 0,0 1 0,0 0 0</inkml:trace>
  <inkml:trace contextRef="#ctx0" brushRef="#br0" timeOffset="1128">1057 175 9862,'0'17'568,"0"0"0,0 2 0,0 3 0,0 6-152,0 4 1,-5 1 0,-1-1-228,3-4-36,1 4 1,2-14-1,0 5-44,0-5 119,0-8-218,-8 4 1,8-15 0,-2-5-479,6-15 1,7-10 0,-3-8 0,1-4 233,4 0 0,0 2 1,0 7-1,-2 3 216,2 3 0,2-2 0,2 9 259,0 6 1,-6 6 0,0 11 0,1 3 94,-3 7 1,-2 3 0,-7 3-111,0 5-160,0-5 1,0 6-1,0-7 1,0 0-86,0 0 0,0 0 0,0-1-1527,0 1 980,0 0 1,0 0 565,0 0 0,-7-1 0,-2 1 0</inkml:trace>
  <inkml:trace contextRef="#ctx0" brushRef="#br0" timeOffset="1445">1376 293 7004,'-16'-9'1773,"6"1"-1404,3 8 1,9 0 0,3 0-191,6 0 1,-1 0 0,1 0 0,2 0-211,2 0 0,2 0 0,-1 0-66,1 0 1,0 0-1,0 0-2,0 0 0,-8-2 1,-4-3 97,-3-7 1,-2-3-1,0-1 236,0-1 0,-5 0 0,-3 2 1,-1 2 181,-4 2 0,-2 7 0,-2 1 514,0 6-643,1 7 0,1 8 0,2 5 17,1 5-146,1 3 0,0 3 1,2 1-704,1 4 330,3-3 1,5-1 0,2-9 0,5-1-278,10-5 1,7-9 490,10-5 0,7 3 0,2 1 0</inkml:trace>
  <inkml:trace contextRef="#ctx0" brushRef="#br0" timeOffset="2267">1880 159 6743,'9'-8'750,"-3"-3"0,3 3 450,2 3-957,-3 3 1,7 0 0,-4-2 49,4-1-139,-6-1 0,6 6 1,-4-2-276,4-3 35,2 3 1,0-7-1,-1 5 86,1-2 274,-8-7 1,-5 11 0,-13-3 18,-8 3 1,-5 4 0,1 3 0,-3 7 144,-2 2 1,5 3-1,-1 0 1,3-2-195,3-4 0,-1 4 0,2-4-614,4 4 0,3-4 103,8 1 0,9-3 0,6 2 0,6-5-442,-1-5 0,5 5 0,-3 0 1,-1-3-336,-3-1 0,-1-2 1,0 0 370,0 0 0,-1 0 973,1 0 33,-8 0 207,-1 0 0,-16 6 0,-1 1 45,0 3 0,-1-1 0,7 4 0,-5-2-199,-1 2 0,3 2 0,-3 2 0,0 2-151,-1 3 1,5-3 0,-6 3 0,-1-3 48,3-3 0,-6 1 0,6 0 249,0 0-377,-6-8 1,7 6 0,-5-6 416,2 1-1525,7-3 699,-3-7 1,14 0 0,4-2 0,4-1-147,2-3 0,0-2 1,1 5-1,3-5-541,1-1 0,1 3 0,-6-3 940,-1 2 0,9-14 0,1 2 0</inkml:trace>
  <inkml:trace contextRef="#ctx0" brushRef="#br0" timeOffset="2415">2266 125 7908,'-17'17'514,"6"0"0,1 1 0,3 6 29,3 10 1,2 9 0,2 11 0,2 4-306,4 1 1,-4-4-1,3 0 1,-1-4-474,2-6 0,-5-10 1,7-9-1,-1-2 235,5-3 0,2-3 0,3-1 0</inkml:trace>
  <inkml:trace contextRef="#ctx0" brushRef="#br0" timeOffset="2728">2484 41 7927,'2'-15'1482,"3"4"-1103,-3-4 1,6 23 0,-8 1 379,0 10-567,0 10 0,0-8 0,0 7 0,0 2-89,0 1 0,0-3 0,0-2 1,0-1 49,0-5 0,0-1 1,0-2-252,0-1 0,1-6 1,5-3-94,5 1 0,-1-7 0,1 5 0,2-4-155,2-2 1,2-6 0,-1 1 0,1 1-250,0 2 0,0-3 0,-1-1 1,1 0-202,0-1 1,-6 5 795,0-4 0,-7 5 0,4 1 0</inkml:trace>
  <inkml:trace contextRef="#ctx0" brushRef="#br0" timeOffset="3058">2383 494 7927,'0'-11'1111,"0"0"1,0 5 0,2-3-610,4 1 1,-3 3-1,9 5-26,1 0-375,1-8 0,5 7 0,2-5 1,3 2-264,2-1 1,-4 1 0,4-5 0,-1-1-241,-5 1 0,-1 5 1,-2-3-308,-1-1 964,1 6 1,-9-5 0,-8 11 54,-10 7 0,-6 0 1,-5 11-1,-1-1 224,1 1 0,4-3 0,4 3 0,4-3-285,2-2 0,-5 0 1,7-1-631,1 1 349,2 0 1,4-6 0,4-2-1729,5-1 1111,11 5 0,4-11 649,8 3 0,14-3 0,5-2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0T02:08:19.6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0 152 8024,'0'-27'52,"0"5"0,0 2 216,0-3 0,0 14 0,0 5 101,0 17 0,0 13 0,2 13 0,3 6-84,7 4 1,-3 7-1,2 1 1,2 1-126,2 0 1,0-2 0,-2-8 0,-2-1-129,2-2 0,2-8 1,0 0-1,-2-9-96,-2-11 0,-5-2-37,5-9 0,-1-8 0,1-11 1,-4-8-28,1-7 1,-7-5 0,7-6 0,-2-6-30,-1-4 0,6-7 0,-5 0 224,-2 2-24,5 10 0,-7-1 1,3 9 112,-3 5-52,-2 8 1,2 7 37,4 10-88,-4 12 1,5 5 0,-5 11 0,2 6 43,1 4 1,6 9 0,-3 2 0,1 1-124,4 1 1,-3-9-1,1-1 1,0-7-34,-2-4 0,6-9 0,-2-9 0,6-4-109,3-2 0,3-10 1,-3-8-1,6-14 21,4-11 0,1-5 0,-1-3 0,-2-1-152,-2-4 0,-6 4 0,4-4-900,-2 4 728,-1 16 0,-14-1 470,-3 15 0,-5-1 0,-1 7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0T02:08:32.7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538 241 8146,'-2'-16'106,"-4"-1"1,4 6 478,-3 0-543,3 7 1,4-4 0,3 10-155,7 4 1,3-4 0,1 5-370,1 1 373,0-7 1,0 14-17,-1-3 113,-6 2 1,-3 9 0,-7 1 389,0 2-220,0 2 1,-7 0 0,-4 0-1,-4 2 43,-2 2 1,0-1 0,0-1 0,1-4-54,-1-1 0,0-3 1,2-5-1470,4-1 1320,3-6 0,16-3 0,1-7 0</inkml:trace>
  <inkml:trace contextRef="#ctx0" brushRef="#br0" timeOffset="347">773 40 8380,'0'-17'158,"0"1"0,0 10 0,2 12 1,1 14 87,3 10 1,1 11 0,-3 6-1,4 7-125,1 7 1,-4 3-1,5-1 1,-3-3-170,-3-3 1,3 3-1,-1-8 1,-2-5-61,-2-4 0,3-12-339,1-8 0,-1-14 314,-5-9 1,0-7 0,0-10 0,0 0 82,0 0 1,-5-5 0,-1-2 0,2-1 105,3 1 0,1-6 0,0 4 0,0 0 105,0 4 0,0 3 1,0 2-1,0 1 50,0-1 1,0 0-1,1 2-347,5 4 0,-2 2 1,7 5-343,2-2 1,2 1 0,4 5 477,3 0 0,-3 0 0,5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0T02:08:56.4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185 143 7914,'0'-17'286,"0"7"0,-2 5 1,-1 10-1,-5 7-3,-1 3 1,5 1 0,-1 1 583,3 0-736,-6 0 0,6-1 0,-3 1-202,3 0 74,2 0 1,0-6 0,2-2-551,3-1 328,-3-3 1,13-5-1,-4 0-82,4 0 0,2-7 0,-2-4 187,-4-4 0,-3-2 0,-8 0 423,0 0 0,0 1-224,0-1 1,-8 2-1755,-3 4 371,-4 3 1298,6 8 0,-6 8 0,5 1 0</inkml:trace>
  <inkml:trace contextRef="#ctx0" brushRef="#br0" timeOffset="132">403 42 8530,'-11'7'863,"2"5"0,1 2-841,5 3 1,1 0 0,2 0-1,0 1-41,0 5 19,0-5 0,0 14 0,0-6 0</inkml:trace>
  <inkml:trace contextRef="#ctx0" brushRef="#br0" timeOffset="302">286 394 7737,'-17'10'0,"-1"-3"200,-5 1 0,3 1 0,-6 8 0,1-1 160,5 1 1,-4 6-1,1 1 1,3 0-291,1 0 0,4 4 0,2-5 1,4-1-503,1 2 1,3-5-1,5 3 1,0-3-439,0-2 1,0-1 869,0 1 0,0 0 0,0 0 0</inkml:trace>
  <inkml:trace contextRef="#ctx0" brushRef="#br0" timeOffset="727">85 612 7812,'-10'-16'617,"1"4"270,3 1-601,4 8 1,-3-5-233,10 8 0,-1 0 0,7 0-494,2 0 375,2 8 0,2-7 1,0 5-328,0-4 282,-1-2 1,7 0 0,-1 0 0,-1 0 48,-3 0 0,-1 0 0,0 0 201,0 0 1,-1 0 1298,1 0-961,-7 0 1,-5 0 0,-10 2-237,-7 3 1,3-1-1,-2 5 1,-2 1-364,-2-1 1,0 2 0,2 4-1,2-2-515,-2-2 1,3 1 0,-1 4-8,-2 1 0,4-8 1,0-1-158,1-1 465,2-5 0,6 8 229,0-5 98,0-3 0,2 5 0,4-7 92,5 0 0,4 0 0,2-1 0,0-3 125,-1-2 0,1 1 0,0 3 0,0-2-278,-1-2 1,1-1 0,0 3 0,0-1-323,0 1 391,-1 2 0,9-13 0,1-3 0</inkml:trace>
  <inkml:trace contextRef="#ctx0" brushRef="#br0" timeOffset="1014">672 210 7812,'0'-17'0,"0"0"304,0 0 0,0 6 1,0 0 269,0-2 0,2-2-494,3-2 1,-1 8-67,7 3 1,-7 12 0,2 5 41,-5 4 0,-1 7 1,-1 1-1,-5-1 244,-5 2 1,-4 2 0,0 6 346,4-4-477,-4 4 1,6-8-1,-8 6 1,2-4-112,4-2 1,1-1 0,7-7 0,-3 1-356,2 0 1,4-2-1,6-4 1,7-5-504,7-4 0,1-2 1,7-2 798,2-4 0,9-3 0,4-8 0</inkml:trace>
  <inkml:trace contextRef="#ctx0" brushRef="#br0" timeOffset="1306">856 25 7965,'0'-17'1397,"0"10"-1086,0 7 1,2 15 0,4 15 0,5 9-13,4 11 1,-4 2 0,0 8 0,2 0-162,2-1 1,-3-5-1,-3 0 1,0-7-230,1-8 0,-7-5 0,3-6 0,-2-8-510,1-7 355,-3-5 232,5-8 1,-7-8 187,0-3-120,-7-4 1,5-2 0,-3 1 0,3-1 91,2 0 0,0 0 1,0 1-192,0-1-116,0 0 0,2 0 0,1 0 0,5 1-750,1-1 0,-3 2 0,5 2-33,2 2 0,4 7 944,5-2 0,4-3 0,8 0 0</inkml:trace>
  <inkml:trace contextRef="#ctx0" brushRef="#br0" timeOffset="1399">1360 461 7882,'-17'0'713,"0"0"-713,8 0 0,-6 0 0,6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0T02:08:53.6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101 142 7790,'0'-17'378,"-2"8"-40,-3 3 1,1 4 0,-7 4-1,0 4 117,1 5 0,-3 4 1,6 3-1,0 5-86,-1 5 1,-3-2 0,5 0-558,3-2 176,1-1 0,2-7 1,0 1-1,0 0-76,0 0 0,2-8 0,3-3-345,6-5 0,-1-1 0,1 0 1,0-1 75,-2-5 0,4-3 0,-7-8 0,-2 0 338,-2 0 0,-2 1 1,0-1 205,0 0 1,0 0 0,0 0 405,0 1 1,0-1 264,0 0 0,0 0-723,0 0 1,0 6 0,1 2-256,5 2 0,-2 1 0,7 4 0,4-2-54,5-1 0,-1-1 0,5 6 0,-1 0-323,-1 0 0,0-2 0,-5-1 0,0-3-264,0 2 0,-6 2 0,-2 4 761,-1 4 0,-3 11 0,-5 9 0</inkml:trace>
  <inkml:trace contextRef="#ctx0" brushRef="#br0" timeOffset="153">168 377 6916,'-7'-10'1940,"5"-5"-1260,-5 14-269,7-14-166,0 13-299,7-13 1,2 13-1,8-4 1,0 3-320,0-3 1,5 4 0,1-5-1,-3 1-1049,-1 1 1422,-2-9 0,7 5 0,2-8 0</inkml:trace>
  <inkml:trace contextRef="#ctx0" brushRef="#br0" timeOffset="492">420 175 7790,'0'-17'0,"0"1"0,0-1 217,0 0 1,0 6 758,0 0-774,0 7 0,0 4 0,0 11-188,0 4 0,0 8 0,0-1 0,0-2-375,0-1 1,0 3 0,0 1 0,0-1-33,0 2 1,-5-3-1,-1 5 1,2-2 392,2-3 0,1 3 0,-3-2 0,-2 1 46,2 1 1,-3 0-1,0 6 1,-1-4 425,1-2 1,-5 1 0,7-5 0,-1 3 726,-1-3 1,5-1-845,-4-3 1,5-4-143,1-1 0,5-9 0,3 0-1272,1-6 771,2-2 0,4-1 0,-2-3-620,-2 1 697,-7-6 1,9 11 0,-7-7 76,-3-2 0,-1 4 1,-2-2 131,0-2 0,-2 5 0,-1 1-377,-3-1 1,-5 5-259,5-9 637,1 9 0,-3-20 0,-1 5 0</inkml:trace>
  <inkml:trace contextRef="#ctx0" brushRef="#br0" timeOffset="707">538 75 7798,'2'-15'327,"3"3"1,-1 5 0,7 7 0,2 0-374,2 0 1,-4 0 0,0 2 0,2 2-205,2 1 0,-3 8 1,-1-3-1,0 1 158,-2 0 1,-1 0-1,-8 6 1,0 0-661,0-1 1,0 1 751,0 0 0,-8 0 0,-1 0 0</inkml:trace>
  <inkml:trace contextRef="#ctx0" brushRef="#br0" timeOffset="1051">538 259 7798,'-17'0'299,"2"-2"0,2-1 536,2-3-720,7 0 0,-2 6 0,12 0 0,5 0-34,4 0 0,2 0 0,0 2-226,-1 4 0,1-2 0,-2 7 0,-2 2 66,-2 2 1,-7 7 0,2 0 0,-4-1 385,-2-2 0,0 3 0,0 0 20,0-1 0,0-2 1,0-3-124,0 1 1,1-8-340,5-3 1,-2-6 0,5-6 0,0-3-350,1 0 1,-5-6-1,5 4 1,-3-4 273,-3-2 0,3 6 0,-1 0 328,-2-2 0,-4 5-24,-6 3 11,-3-5 0,-8 8-93,0-3 1,0 3-1539,1 2 1526,6-8 0,3-1 0,7-8 0</inkml:trace>
  <inkml:trace contextRef="#ctx0" brushRef="#br0" timeOffset="1220">773 41 8018,'-6'-17'1104,"0"0"1,1 10-712,5 7 1,0 7 0,2 12-1,1 3-199,3 6 1,1 4 0,-3 2-1,4-3-325,1-3 0,-5 4 0,3-4 0,-1 4-629,-1 1 0,1-5 0,-6-2 0,0-1-1181,0-5 1941,0-1 0,7 5 0,3 2 0</inkml:trace>
  <inkml:trace contextRef="#ctx0" brushRef="#br0" timeOffset="1379">823 310 7903,'0'-17'0,"0"0"0,0 0 607,0 0 0,0 1 258,0-1-768,0 0 1,2 2 0,3 4-131,7 5 0,2 4 0,3 2-749,0 0 0,0 0 782,0 0 0,-1 0 0,1 0 0</inkml:trace>
  <inkml:trace contextRef="#ctx0" brushRef="#br0" timeOffset="1529">789 326 8012,'-9'-9'308,"3"2"0,12 5-486,5-4 1,4 4 0,2-3 177,0 3 0,-1 2 0,1 0 0</inkml:trace>
  <inkml:trace contextRef="#ctx0" brushRef="#br0" timeOffset="1807">722 561 8078,'-15'17'0,"2"-2"531,2-4 1,0 4 0,-4-4 0,4 4-171,5 2 1,4 0 0,2-1-329,0 1 1,13-7-1,6-5 1,3-3-391,3-2 0,4-2 1,-1-3-1,2-7-152,-2-3 1,2-1 0,-9-1 0,-5 0 234,-3 0 0,-9 1 0,2-1 218,-4 0 0,-4 2 0,-4 4 0,-5 3 875,-4 1 0,-2 5 1,0-3-1,1 3-454,-1 2 0,0 0 0,0 0-2212,1 0-624,-1 0 2471,7 0 0,10-8 0,10-1 0</inkml:trace>
  <inkml:trace contextRef="#ctx0" brushRef="#br0" timeOffset="2049">1125 393 7800,'-17'8'1301,"0"-6"-690,1 13 1,6-12-321,5 9 0,5-7-476,5 6 0,5-7 0,6 2 1,1-4-90,0-2 0,0-6 1,-2-2 255,-4-1 1,2-2 0,-7-6 379,-3 0 0,-1 6 1,-2 0-115,0-2 1,-2 6 0,-1-1-1030,-3 1 0,-2 5 781,3-4 0,-4 4 0,-8 2 0</inkml:trace>
  <inkml:trace contextRef="#ctx0" brushRef="#br0" timeOffset="2181">1326 209 8660,'6'17'0,"0"-1"885,-3 1 1,1 7 0,0 4 0,3 6-573,2 5 0,-5-2 0,2 6 1,-4-2-1036,-2-3 0,5-3 0,3-1 1,-1-3 721,1-3 0,5-4 0,-4-7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0T02:08:51.0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50 110 8709,'-9'2'595,"2"2"1,1 3-429,0 3 0,-1-5 0,3 7 0,-1 1-253,1 1 0,2 3 0,2 0 1,0 0-62,0 0 0,2-1 1,2 1-954,1 0 705,8-8 0,-3 1-379,6-5 555,1-3 1,-7 4 0,-3-10 103,0-2 369,-5-7 0,6 4 107,-8-8 1,-8 2 0,-3 2-6,-4 2 1,4 7 0,0-1-380,-2 3 1,3 2-365,-1 0 387,8 0 0,-5 0 0,8 0 0</inkml:trace>
  <inkml:trace contextRef="#ctx0" brushRef="#br0" timeOffset="335">185 26 7856,'-6'-11'569,"1"0"-309,-1 7 1,6 6-1,2 13 1,3 8-328,7 3 0,-3 2 0,0 5 0,1 1-142,-1-1 1,-5 1-1,3-1 1,-1 1 84,-1 0 1,1-7-370,-6 1 38,0-7 582,0 3 411,0-14 48,0-3 1,5-20-355,1-4 1,1-3-1,-3 3 1,4 0-130,1 0 1,-5 6-1,3 0-266,1-2 0,-1 4 0,6-1 0,-4 1-333,-1 0 1,-1 5-1,-3-4-864,2 1 1360,-1 5 0,3-5 0,1 7 0</inkml:trace>
  <inkml:trace contextRef="#ctx0" brushRef="#br0" timeOffset="503">101 513 7119,'-11'22'0,"1"1"0,1-3 0,2-1 265,-1-2 0,2 7 0,6 2 1,0 2 240,0 0 0,0-7 0,2 1 1,4-3-484,5-3 1,4-4 0,2-3-1390,0-2 1071,7-1 1,-4-8 0,6-2 294,-1-1 0,4-16 0,-2 3 0</inkml:trace>
  <inkml:trace contextRef="#ctx0" brushRef="#br0" timeOffset="711">369 446 7521,'-11'6'-602,"0"-1"0,7 8 1200,-1-2 0,3-1 0,2 1-440,0 2 0,2-4-463,3 2 0,-1-5 0,5 5-572,-1 2 877,-3-5 0,3 7 0,1-6 0</inkml:trace>
  <inkml:trace contextRef="#ctx0" brushRef="#br0" timeOffset="1065">302 631 7878,'-17'7'-483,"1"-5"1,4 5-1,1-7 2764,-2 0-1405,6 0-592,-1 0 1,10 0-114,4 0 1,3-2 0,8-1-239,0-3 0,-1 1 0,1 6 10,0 5 0,0 3 0,-2 8 1,-4 0 193,-6 0 1,-1-1 0,0 1 0,1 0 139,-1 0 0,-2 0 1,-2-1-1,0 1-57,0 0 0,0-6-671,0 0-123,0-7-228,0 3 0,2-8-602,4-5 1149,3-3 1,0-2 0,-1-1-1,-3-1 166,1-2 1,-1 4 0,-5 0 495,0-2 1,-1 5-1,-5 3 1,-5 1 239,-4-1 0,-2 3 1,0-4-567,1 4 1,4 2 0,3-2-440,2-3 358,1 3 0,6-13 0,0 6 0</inkml:trace>
  <inkml:trace contextRef="#ctx0" brushRef="#br0" timeOffset="1629">621 177 6869,'-9'2'819,"3"4"1,4 3 0,2 8-1,0 0-732,0 0 0,0-6 0,0 0 1,2 0-344,4-2 1,3 5-68,8-9 1,0 1 9,-1-6 232,1 0 0,-8-8 0,-1-3 142,-1-4-83,-5 6 0,6-6 0,-8 4 44,0-4 0,-2 0 1,-4 2-226,-5 2 1,-4 7-1,-2-2-206,1 4 1,-1 4 0,0 4 0,0 3 408,0 1 0,8 12 0,-13-11 0,3 13 0</inkml:trace>
  <inkml:trace contextRef="#ctx0" brushRef="#br0" timeOffset="1923">420 547 8079,'-17'0'671,"0"0"1,6 0 194,0 0-1,7 0-629,-3 0 0,14 0 1,4 0-1,4 0-176,2 0 1,5 0-1,2-2 1,3-4-228,2-5 0,-3-4 0,1 0 1,-3 2-208,-4 2 0,-1 5 1,-2-3 114,0 2 1,-3-3 719,-2 10 0,-7 0 0,-10 15 1114,-7 4-1235,-2 9 0,-3-8 1,0 8-1,0 0 102,0-2 0,3 0 0,2-5-618,7 1 101,-5 1 1,9-7-1,-3 1 1,8 0-352,7 0 1,6-6 0,5-2-1,6-1-1176,4-4 0,9-3 1,1-2 1601,1-5 0,13-11 0,-4-9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0T01:54:26.3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0 7562,'-13'15'-748,"3"0"0,-3 0 748,3 0 0,3 0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0T02:08:49.1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68 7869,'9'0'998,"-1"-8"0,-7 1-739,5-4-247,-4 3 1,13 3-1,-6-3-46,0-1 0,6 5 1,-3-1-172,2 3 0,-2 2 229,-1 0 0,-2 2 41,2 3 0,-3 5 0,-8 6 0,0 1-5,0 0 1,-8 0 0,-1 1 0,-2 3-324,0 1 1,-1 2-1,-2-3 1,0 1-110,3-1 1,0-3-1,-4-1-790,4 0 534,4 0 628,7-8 0,-8 6 0,-1-6 0</inkml:trace>
  <inkml:trace contextRef="#ctx0" brushRef="#br0" timeOffset="149">51 236 7933,'2'-17'0,"2"0"0,1 0 262,-1 1 0,-2 4 0,0 3 41,3 2 0,5 1 0,6 6-95,1 0 0,2 0 0,1 0-257,3 0 1,-1 0 0,-5 0-1,0 0-202,-1 0 0,1 0-915,0 0 378,0 0 788,0 0 0,-1 0 0,1 0 0</inkml:trace>
  <inkml:trace contextRef="#ctx0" brushRef="#br0" timeOffset="858">269 169 7881,'-15'11'0,"2"-2"33,2-1 1,6 5 0,-5-2 83,3 4 1,-1-4-1,5 0 1,-3 4 87,2 6 0,-3-3 0,1 5 0,2-5-80,3-1 1,-5-6 0,0 0 257,3 2-166,1 2-66,2-5 0,2-3-78,3-7 0,5 0 1,6 0-14,1 0 0,0-2 0,0-2-172,-1-1 1,1-8-1,0 4 1,0-3-327,0 1 0,-6 6 0,0-7-408,2-1 1,-4 6-69,3 1 598,-9 4 244,5 2 1,-10 0 0,-4 2 193,-5 4 1,2-2 0,-2 7 200,-2 2 1,-2 2-1,-2 2-75,0-1 1,6-5-1,2 1 1,-1 1-80,1 2 0,0-4 0,-4 0 0,3 2-4,3 2 1,-1-4-1,5 0 146,-3 2 1,-5 2 68,5 2 115,1-8-216,5-1-197,0-8-91,0 0 0,5-2 0,3-2 7,1-1 0,-3-3 0,5 5-270,2-3 1,-4 0 314,2 6 178,0 0 0,-1 8 0,-5 5 0,-3 7 142,-2 8 1,0 4-1,-2 3 1,-3 3-88,-6 1 1,3 6 0,3-8 0,3-4-284,2-3 1,0-7 0,2 3-311,3-2 0,4-9 0,8-11 0,2-8-292,3-7 0,-1-6 0,5-5-312,-2-6 663,-9 3 1,-2-4-1,-7 6 284,-3 3 1,-3 3 0,-5 4 0,-6 4 276,-4 1 0,-8 2 0,1 6 0,0 0 65,-3 0 0,7 0 0,-5 0-771,5 0 0,3-1 403,4-5 0,11-11 0,9-9 0</inkml:trace>
  <inkml:trace contextRef="#ctx0" brushRef="#br0" timeOffset="1283">487 252 7881,'0'-16'108,"0"-1"0,0 6 1,0 0-1,0-2-18,0-2 0,2 3 1,4 3-1,5 2 61,4 3 1,2-4 0,0 3 0,-1 1-241,1 2 0,2 2 1,1 0-1,3 0 138,-3 0 1,-3 2 0,-6 4-1,-5 5 237,-4 4 0,-2 3 0,0 3 1,-2 1 26,-4-1 1,-3 5 0,-10 2 0,-1 2-101,-3-2 1,-1 3 0,3-4 0,-3 0-309,-2 1 1,6-5 0,-3 3 0,5-2-879,1-3 1,0-3-1,2-1-352,4 0 0,5-8 1325,12-3 0,3-12 0,6-5 0,-4-4 0,4 6 0,-5-6 0,5 4-607,-4-4 843,4 5 0,-6-3 504,8 8 1,-6-6-143,0 5 1,0 0-687,6 6 0,-2 2 1,-2 2-1,-2 2-122,2-3 210,-5 7 0,7-8 0,-6 5 0</inkml:trace>
  <inkml:trace contextRef="#ctx0" brushRef="#br0" timeOffset="1429">789 85 8526,'0'16'719,"2"3"0,2 3 0,2 10-389,-3 11 0,5 4 1,-3 14-1,1 4-479,1 6 1,-5-7 0,6 1 0,-3-7-336,1-10 484,0-5 0,1-9 0,2-1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0T03:50:47.3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245 53 7864,'0'-12'-107,"0"1"0,-2 7-1,-3-2 342,3-4 1,-8 8 58,4-4-255,4 5-86,-13 1 0,5 1-70,-8 5 0,7-2 99,-1 8 1,1-1 104,-7 7-69,8-8 1,-3-1 0,5-3 107,-2 6 1,6-3 0,-3 1-66,-1-2 0,6 0-22,-4-2 1,-2-3-35,3 9 0,-1-6 40,6 6 0,2-9 48,4 3 0,3 2-66,9-2 1,-7 0 0,1-6 28,2 0 1,-5 0-1,3 0 46,1 0 0,3 0 52,1 0-124,1 0 0,-1 0 1,1 0 0,-1 0 1,-5 0-1,0 0 75,1 0 0,-3 5 43,2 1 0,-7 0 0,5-4 17,-2 4 1,-2-2-1,-6 7-50,0 3 1,-2 0 0,-2-1-1,-4-1-56,-2 1 0,5-3 1,-7 2-1,-2-1-83,-1-1 1,-3 0-1,1-6 1,-1 1-18,1-1 1,-1 4 0,1-2 0,-2-2-106,-5-2 1,5 4 0,-4-1-1021,3-1 520,3 6 646,7-8 0,-5 13 0,5-5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0T03:51:34.9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489 259 7767,'-17'0'-183,"-1"0"273,1 0 1,5 0 541,1 0-523,-1 0-1,2 0 0,1 0 120,3 0-129,4 0 1,-8 0-85,4 0-50,-3 0 1,-3 0 0,2 2 0,1 3-10,-1 7 1,-2 4 0,-3 1-1,1 0 79,2 1 0,1 5 0,-7 2 0,1 3-13,-1 3 0,1 0 1,1 0-1,3-2-5,1 2 0,6-4 1,-5 2-1,-1 2-16,2 2 0,1-4 0,5 0 0,-2 2 8,2 2 1,2 0-1,2-2-57,0-1 48,0-1 1,0 6-1,2 0 72,4-1-70,4-6 0,1-1 0,1-6-2,1 2 0,3 5 1,1-9-1,1-3-4,-1-1 0,1-5 0,-1-1 0,1 1 22,-1 0 0,1-4 0,-1 5 0,3 1 0,3-2 0,-4 5 1,5-5-1,-3 2-8,2-1 1,-3-1 0,3 3 0,-4-1-11,-1 2 1,-1-5 0,3 1-1,1 0 52,2 0 0,1-5 0,-7 5 66,0-2-109,1-2 0,5-4 1,2 1-1,1 3 7,-1-2 1,4-2-1,-4-2 1,0 0-1,1 0 0,3 0 0,-4-2 1,0-2-4,0-2 1,5-1-1,-5 3 1,0-2-5,0 2 1,0 0-1,-3 0 1,1-3-10,-2-3 1,5 4-1,-3-4 0,-2 1-7,-1-1 1,-3-2 0,1-5 0,-1-1-29,1 1 1,-1-1 0,-1-1 0,-3-2 11,-1-3 1,-3 1 0,3 4-23,-6-5 36,-4 5 1,4-6 0,0 7 0,-3-1 22,-1-4 0,-2 1 0,0-7 0,0 0 13,0 2 1,0-12 0,0 4 0,0-2-35,0 0 0,0-3 0,0-3 0,-2 0-9,-3 1 1,-3-1 0,-6 4-1,3-4 11,-3-1 0,-1-1 0,-3-3 0,-1 3 5,-5 2 0,5-3 0,-6 3 1,1 0-1,1 1 1,-8 3 0,2 10 0,-4 5 123,-2 5 1,-8 9 0,-3 7 193,-5 6-219,-1 7 1,-8 15 0,-2 6-867,0 8 564,1-2 0,9 13 1,2-5 202,3 0 0,-3 5 0,5-5 0</inkml:trace>
  <inkml:trace contextRef="#ctx0" brushRef="#br0" timeOffset="972">629 1499 8312,'-12'-18'847,"1"1"262,7-1-1022,-4 8 0,8 7 1,0 12-292,0 9 243,0 19 0,-6 1 1,0 21-1,3 7 4,1 7 0,-4 17 0,3-37 0,0 2 0,0 6 0,0 2-10,-1 6 0,0 0 1,0 7-1,-1 0 0,-4-1 1,0 1-1,0 1 0,1-1-53,-1 0 0,0 0 0,1 0 0,-1-1 0,0-5 0,0-2 1,1-5-1,-1-2 115,0-6 0,0-1 1,0 41-1,1-12 0,2-5 33,0-6 0,1-1 0,5-12 0,0-3-57,0-2 0,0-3 0,1-5 0,3-5 10,2-4 0,0-2 0,-6 0 0,0-2-61,0-4 0,0 2 0,0-8 0,0-2 195,0-1-51,0-3 255,0-7-231,0-2 85,0-8-571,0 0-6,0-8 0,-2 4 0,-2-8 128,-2-1 0,-5-3 0,3-1 0,0-1 93,0 1 1,-3 5-1,5 1 308,2-3 1,-4 4-17,2-1 193,1 7-268,5 4 0,0 12 1,2 11-47,3 6-109,5 4 0,8 2 0,-3 0 0,-1-2-79,-3-4 1,1-4-1,5-7 1,1-3-118,-1-3 0,1 1 0,-1-7 0,1-4-427,-1-6 1,1-6-1,-1-7 644,1 0 0,-1-9 0,1-1 0</inkml:trace>
  <inkml:trace contextRef="#ctx0" brushRef="#br0" timeOffset="1617">35 5236 8139,'-15'-12'211,"3"1"1,4 5 126,8-6 0,2 8 0,4-2 1,6 3-228,3-3 1,9 4 0,-1-4 0,0 4-10,2 2 0,-5 0 0,3 0-193,-4 0 94,-1 0 1,-3 2 0,-1 4 0,-4 5 241,-3 5 0,-1 9 0,-6 4 0,-2 4 37,-4 2 0,-3 0 0,-9 0 0,1 0-163,-1 0 0,1 0 1,-2 0-1,-3 0-200,-1 0 1,2-6 0,7-2 0,2-2-1438,-1-4 0,3-3 1518,-2-6 0,16-5 0,-2-7 0</inkml:trace>
  <inkml:trace contextRef="#ctx0" brushRef="#br0" timeOffset="1809">315 5236 8230,'0'-18'860,"-2"9"-392,-4 3 0,-2 12 0,-4 7 1,5 9-41,-1 7 0,4 4 0,-6 2 0,3 2-102,3 3 0,-4-3 1,2 4-338,2-4-27,2-2 1,4 0 0,4-2 0,6-2-608,3-2 1,5-14 0,1 1 0,4-6-597,2-7 0,3-1 1241,4-2 0,1-7 0,0-3 0</inkml:trace>
  <inkml:trace contextRef="#ctx0" brushRef="#br0" timeOffset="2085">629 5131 8377,'-17'2'0,"-1"2"0,1 4 591,-1 1 0,7 3 0,1 6-153,2-1 0,2 6 1,6 1-1,2-5-288,4-5 1,2 1 0,5-3 0,-1 1-273,2-1 0,1-4 1,3-8-1,-1 0-210,0 0 0,1-2 0,-1-4 0,1-6 61,-1-3 0,-5-3 1,-2 1-1,-3-1 60,-3 1 0,-2-1 0,-2 1 302,0 0 1,-2-1 0,-4 1 66,-5-1 0,-5 3-634,-1 3 222,-1-4 0,7 14-505,-1-3 759,8 3 0,-11 2 0,5 0 0</inkml:trace>
  <inkml:trace contextRef="#ctx0" brushRef="#br0" timeOffset="2449">629 5515 8230,'-17'8'686,"-1"4"1,3-3-1,1 1 1060,2-2-1693,8 5 1,-1-11-1,10 4-195,7-4 1,4-8 0,1-1 0,1-3-4,-1-4 0,6-1 0,1-3 0,-1 1-239,2-1 1,-4 7 0,7-1 0,-3-1 84,-4-3 0,-1 4 0,-3 1 0,1-1 228,-1 2 0,-5-3 0,-3 5 0,1-2 118,0-3 0,-6 3 1,1-2-1,-3-1-89,-2-3 1,0-1 0,-2-1 0,-1 1 118,-3-1 1,0 1 0,6 0 48,0-1-139,0 1 1,-6 5 183,0 0 266,0 8-236,6-3 0,0 14 0,2 5 0,2 6-136,2 5 1,2 6-1,-2 10 1,3 1-413,1-1 0,6 4 0,-5-2 347,5-2 0,1-3 0,1-1 0</inkml:trace>
  <inkml:trace contextRef="#ctx0" brushRef="#br0" timeOffset="2834">1363 4852 8094,'-18'0'0,"1"0"952,-1 0-414,8 0 0,1 0-351,3 0 0,6 0 1,-2-2-1,8-2-483,3-2 1,3-2-1,6 4 22,-1-1 0,1-7 0,-1 6-54,0 2 0,-7 4 359,-4 6 1,-4 6 0,-2 11-1,0 4 284,0 0 0,-2 6 0,-4-4 0,-4 4-148,1 2 0,-7 0 1,7-2-924,-1-4 546,-6 4 0,14-13 0,-5 3-770,-1-4 980,6-1 0,-6-1 0,8 1 0</inkml:trace>
  <inkml:trace contextRef="#ctx0" brushRef="#br0" timeOffset="2991">1432 4991 8094,'-17'0'391,"5"0"62,1 0 1,7 2-368,-2 4 0,6 4-490,6 7 1,3-1 0,9-3-997,-1-1 1011,1-8 1,-7 6 388,1-5 0,0-3 0,5 6 0</inkml:trace>
  <inkml:trace contextRef="#ctx0" brushRef="#br0" timeOffset="3223">1520 4991 7091,'-16'-2'462,"5"-3"0,-3 1 220,8-8 1,-6 6 0,9-3-657,5 1 0,-1-6 1,11 3-1,2-3-193,1 2 0,5-3 0,1 5 0,2-1 32,-1-1 0,-3 6 0,-2-4 0,1 3 130,-1 3 1,-5 2 0,0 2 177,1 0 0,-5 2 0,-2 5-14,-4 11 1,-2-4 0,0 7 0,0 0-63,0-1 0,0 1 0,0 0 0,-2 5-2406,-4 1 2309,4-6 0,-13 12 0,5-6 0</inkml:trace>
  <inkml:trace contextRef="#ctx0" brushRef="#br0" timeOffset="3482">1590 5288 8678,'-18'27'0,"1"-1"0,-1-3 0,1 0 936,-1-1 1,9-3 0,3-2-656,4 1 0,4-3 1,5-3-1,9-6-257,5-4 1,10-2 0,-2-2-1,4-4-602,2-6 0,0-11 0,0-6 0,-2-4 0,-4-2 1,-3 2 0,-11 2 0,-3 4 264,-6 2 1,-4 7 0,-4 9-1,-4-1 519,-6 0 0,-9 6 0,-4 0 846,-3 8-774,-1-2 1,-6 14-1,2-5 325,4 5-594,4 1 0,8-5 0,-1-2 0,3-1-651,3 1 0,6-6 642,12 2 0,11-4 0,11-2 0</inkml:trace>
  <inkml:trace contextRef="#ctx0" brushRef="#br0" timeOffset="3683">1834 4764 8420,'-15'-2'1352,"3"-3"-1150,4 3 1,10-4-1,4 12-94,6 5 1,3 11 0,3 1-1,-1-2-325,0-1 0,-5 3 0,0 2 0,1 0 217,3 1 0,1 5 0,1-4 0</inkml:trace>
  <inkml:trace contextRef="#ctx0" brushRef="#br0" timeOffset="4043">2044 4625 8094,'-18'0'464,"8"2"0,5 3-58,3 7 1,2-2 0,2 1 0,2 5-202,1 5 0,9-1 0,-4 3 0,1-2-216,1 3 0,-2-3 1,3 8-819,-1 2 664,-8-6 1,3 8 0,-7-4 0,0 4-150,0 2 0,0-2 1,0-4-1,0-5 93,0-5 1,-1-9 0,-5-4 166,-6-4 0,-3-10 0,-3-4 1,1-5 130,-1-7 1,7 7 0,-1-2 0,0 5 356,3 0 0,-5 5-200,8-3 0,0 6-174,6-5 0,2 5 0,4-4-135,6 2 0,3 1-383,3 1 255,-1-4 0,1 0-573,-1 4 528,-7-3 1,5 7 247,-3-4 0,3 4 0,3 2 0</inkml:trace>
  <inkml:trace contextRef="#ctx0" brushRef="#br0" timeOffset="4323">2113 4974 8094,'-11'17'0,"-1"1"461,-1-1-253,5 1 1,0 5-1,8 0 1,0 1 17,0 1 1,0-6 0,0 7-1,0-3-161,0 0 0,0 0 0,0-5 0,0-1-116,0 1 0,0-1 1,0 1 170,0-1 0,2-7-10,4-4-159,-4-4 1,7-4 0,-3-4-225,6-6 1,-2 3 0,-1-3 0,1-2-325,0-1 1,1 3 0,7 0 0,-1 1-618,1 1 1214,-1-5 0,1 5 0,-1-8 0</inkml:trace>
  <inkml:trace contextRef="#ctx0" brushRef="#br0" timeOffset="4581">2271 4817 7091,'-28'0'0,"7"-2"504,8-4 0,5-4 0,10-5-193,4 3 1,5-1-1,11 5 1,3 0-147,2 0 1,-6 2 0,5 6 0,-3 0-470,0 0 0,0 6 0,-7 2 0,-3 2 220,-1 3 0,-8 9 0,2 1 0,-4-2 172,-2-1 1,-2 3 0,-2 0 0,-4 1 101,-2 1 0,5-6 0,-7 3 0,0-7-388,3-3 1,-1-3 0,6 5-1179,-2-2 1376,0-9 0,6 5 0,0-8 0</inkml:trace>
  <inkml:trace contextRef="#ctx0" brushRef="#br0" timeOffset="4877">2515 4502 8094,'-17'-17'0,"5"5"706,0 1 1,10 9 0,1 2-82,4 9 0,11 15 0,0 5 1,5 6-505,4 5 0,1 3 0,-5 6 0,2-3-171,3 3 1,-1-7-1,-6 1 1,1-2-212,-1 0 1,-5-8 0,-2-10-1217,-3-4 1385,-1-1 0,-6-16 0,0-8 60,0-8 1,-6-5-1,1-2 1,1-5-93,2-1 0,4-2 0,3-6 0,5 0-97,0 0 1,5 6 0,-3 2 0,4 2-344,1 3 0,-5 5 564,-1 5 0,1-3 0,5 5 0</inkml:trace>
  <inkml:trace contextRef="#ctx0" brushRef="#br0" timeOffset="5522">454 6074 8113,'-17'-17'847,"-1"-1"0,9 10-544,3 8 0,6 14 1,6 11 12,5 2-224,-3 3 0,6 5 0,-7-3 198,3-2-160,-6 3 0,10-14 0,-7 6 56,3 0 1,-4-5 0,4 3-209,-3-3 0,1-11-323,-2-3 0,4-6 40,7-6 0,-7-3 1,-2-9-1,-3 1-65,1-1 1,6-1 0,-6-3 0,0-1-163,1 2 1,-5 1 0,4 3-174,-4-1 0,4 1 705,0 0 0,7 7 0,-11-6 0,6 7 0</inkml:trace>
  <inkml:trace contextRef="#ctx0" brushRef="#br0" timeOffset="5841">681 5917 8113,'-15'-8'177,"3"-3"1,3 3 197,3 2 1,4 8-1,-4 8-71,4 7 0,8 12 0,2-2 0,1 3-113,5-1 0,-4 0 0,1 4-456,3-4 239,1 4 0,-3-12 1,-2 6-804,-3-1 561,7-3 1,-10-6 0,6 1-304,-3-1 1,1-7 587,-2-4 0,-4-6 0,4-6 422,-4-6 1,-8-5-184,0-6 0,0 3 0,6-3 1,0 3-48,0 3 0,0 0 0,0-1 0,2 3-734,4 3 1,-2-4 0,7 7 0,1-3-294,-2 0 0,5 7 191,-3-7 1,-2 8 626,1-2 0,-7 12 0,4-4 0,-8 21 0,0-3 0</inkml:trace>
  <inkml:trace contextRef="#ctx0" brushRef="#br0" timeOffset="6191">716 6423 8185,'-17'6'484,"-1"0"0,7 0 229,-1-6 1,10 0-591,2 0 0,2-6 0,8-2 1,0 1-174,-1-1 1,3-4 0,5 6-169,1 2 1,-7 3 0,1 1 100,2 0 0,-5 0 237,3 0 1,-8 7 0,2 5 0,-4 3 82,-2 3 0,0 5 0,0 1-76,0-3-85,0-2 1,0-1 0,-2-1-1,-2 1-199,-2-1 1,0 1 24,6-1-72,0-7 0,8-2-199,4-8 1,3 0 0,3 0-190,-1 0 1,1-2 0,-1-4 0,0-6 591,1-3 0,-1-3 0,1-7 0,-1-2 0</inkml:trace>
  <inkml:trace contextRef="#ctx0" brushRef="#br0" timeOffset="6448">1101 6179 8266,'-12'17'0,"0"1"0,1-1 0,-1 1 707,0-1 0,8 1 0,-3-1-349,-1 1 1,8-3 0,-2-1 0,8-5-388,4-1 0,1-2 0,7-6 0,-1 0 91,1 0 0,-1-2 0,-1-4 0,-3-5-345,-1-5 1,-8-1-1,3-1 1,-1 1-188,0-1 1,0 1 0,-8-1 732,-4 1-149,4 7 1,-13-3 0,3 5 119,-4-2 1,-1 6-598,0-2-59,-1 5 1,6 1 421,1 0 0,-1 0 0,-5 0 0</inkml:trace>
  <inkml:trace contextRef="#ctx0" brushRef="#br0" timeOffset="6766">1205 5917 8249,'-17'0'703,"5"8"0,3 3-278,1 5 0,4 9 1,10 4-1,5 4-200,5 2 0,1 6 1,1 2-1,-1-1-403,1 1 1,-1-2 0,1-6 0,-1-2-323,1-4 0,-7 2 1,-1-8-1152,-2-2 1420,-2-9 1,-6-6-1,0-12 1,-2-6 392,-4-3 0,2-3 0,-6-1 0,2-2 153,5-3 0,-5 1 1,2 4-168,2-5 0,0 5 0,0-4 0,-2 3-99,3 3 1,1 5 0,2 1-620,0-3-19,7 6 0,-3-7 136,8 3 1,0-1-1,5-1 1,1 4 452,-1 2 0,0-13 0,1 2 0</inkml:trace>
  <inkml:trace contextRef="#ctx0" brushRef="#br0" timeOffset="7021">1485 5900 8257,'-27'-6'0,"3"-2"778,5-2 1,9 4-640,4-5 0,6 1 0,8-3 0,8 1-187,5-2 1,2 5 0,-3-1 0,1 2-394,2 4 1,1 2 0,-7 2 500,1 0 0,-9 8 0,-3 6 0,-4 7 262,-2 8 1,-2-2-1,-4 2 1,-5 2 123,-5 2 1,4 0 0,1-2 0,-1-3-292,2-3 0,-3-2 1,5-5-1375,-2-1 0,8-1-1794,2-5 3013,0-11 0,24-9 0,-5-9 0</inkml:trace>
  <inkml:trace contextRef="#ctx0" brushRef="#br0" timeOffset="7371">1729 5620 8228,'0'-17'1484,"-2"1"-112,-4 4-1243,5 5 0,-7 16 1,10 9-1,4 9-107,5 6 1,-1 2 0,2 0 0,-1 0-78,-1 0 1,3-2 0,-5-2 0,0-4-170,0-2 0,3-2 1,-3-7-1,0-2 112,0-3 1,5-7-1,-1 2 25,3-4 1,1-10-1,-2-4 1,-3-3-212,3-3 1,-5 1-1,1 0-422,-2-1 377,6 1 1,-13-1-420,5 1 179,-4 7 583,-2-6 0,0 15 0,-8-7 0,-1 8 0</inkml:trace>
  <inkml:trace contextRef="#ctx0" brushRef="#br0" timeOffset="7849">1694 6162 7815,'0'23'0,"0"0"-189,0-2 0,0-1 0,2-5 1,2-1 875,2-2 1,2-3 0,-2 3-502,5-6 0,-1 2 0,2-3-420,1-1 0,-3-2 0,1-2-1833,3 0 1209,-6 8 858,0-6 0,-8 4 0,0-12 0,0-4 0,-6-1 0,-2-1 0,-2-2 0,4 1 0,-3-1-65,1 2 552,2 1 1,4-1 257,-4 1 0,4 5 0,-3-6 149,3-2 1,2 5-715,0-3 0,7 6 0,5-3-207,4 1 0,1 2 1,1 6-203,-1 0 0,-1 2 0,-3 2 0,-3 4 193,-2 1 1,-3 3 0,-5 5 768,0 1-528,0-1 1,0 1-1,-2-1 621,-3 1-539,3-9 0,-8 5 0,6-6-35,-2 2 0,1-5-1124,5 7 1,1-8 0,7 0-217,10-8 0,-1-4 1,6-5 1087,-3 1 0,5-8 0,2-7 0</inkml:trace>
  <inkml:trace contextRef="#ctx0" brushRef="#br0" timeOffset="7963">2236 6127 8054,'-18'-10'431,"1"4"-243,7 4 0,2 4-188,8 4 0,0 4 0,0 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0T02:06:10.4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51 114 7240,'-11'-6'0,"1"-2"0,3-4 0,0 1 408,0 3 0,4-3 458,-1 3 1,3-4-763,1 0 1,1 5 0,3 1-879,5 1 1,2 3-146,1-2 919,1 3 0,-1 6 0,1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0T02:06:10.7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37 322 8292,'-8'19'0,"-1"-3"544,0-7-406,3 2 0,2-9 0,8 1 0,4-8 79,3-7 1,8-6 0,1-9 0,4-2-140,1-4 0,-4-3 1,-2-2-128,0 1 94,3 5 0,-8-3 1,1 7-1,-5 4 463,-6 6 1,-4 9-126,-4 9 1,-3 9 0,-6 20 0,1 6-80,-1 6 1,1-2-1,-1 4 1,2-3-190,3-2 0,2-5 1,6-11-1,2-4-628,2-4 0,4 0 0,9-10 0,4-1 513,2-2 0,2-6 0,0-2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0T02:07:45.6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93 7037,'-3'-9'0,"-1"0"1175,-1-1-388,3 1 0,-2 5 1,4 5-352,0 7 1,3 11-1,1 10 1,1 7-104,2 6 0,2 5 1,1 3-1,1 6-126,2 5 0,2 5 1,-1-2-1,-1-7 53,0-8 0,0-12 1,-4-10-251,1-7-59,-1-10 1,-1-7 0,-1-6-1,-2-4-100,0-5 0,1 1 0,-2-6 0,1-2-91,2-5 0,-1-4 0,-1-4 1,-1-4 63,-2-3 1,2-2-1,-1 4 1,-1 0 36,-1 0 0,2-3 0,0 4 0,0 6 190,-2 6 1,3 11 246,2 7 1,-1 15 0,1 17 547,1 9-655,2 6 0,1 10 1,1 2-1,2 1 46,-2-2 0,0-5 1,-2-8-160,0-4-72,0-11 0,1-7 0,-1-12 0,0-6 84,1-8 0,0-8 0,1-9 0,3-4-277,0-4 0,1-6 0,1-4 0,-1-1-150,-2-2 1,0 2 0,-4 0 0,-1 4-278,-2 3 0,2-4 0,-5 9 0,-1 3-138,-1 3 0,-1 7 0,0-2 0,-1 3 752,-2 4 0,-2 1 0,-5 5 0</inkml:trace>
  <inkml:trace contextRef="#ctx0" brushRef="#br0" timeOffset="458">829 363 8128,'-10'-4'1324,"1"-2"-1262,4 1 0,1 0 428,4 2-640,4-2-291,1-4 0,4 4-1045,1 1 1486,-1-1 0,0 4 0,1-3 0</inkml:trace>
  <inkml:trace contextRef="#ctx0" brushRef="#br0" timeOffset="828">652 930 8087,'0'6'761,"0"-2"0,1-5 1,2-2-464,3-4 0,2-5 0,2-4 0,0-1-213,3-2 0,-2-3 0,4-4 0,1-3 30,-2-2 1,0 0-1,-5 3 1,0 0-259,1 0 1,-5 5-1,-2 5 1,-2 4 78,-1 4 0,-1 5 0,-2 2 0,-3 4 695,-3 5 1,-3 1 0,0 9 302,0 0-648,2 2 0,4 3 0,1 2 42,0 1-224,2-3 1,3 2-1,1-2 1,2 1-340,4-2 1,2-4-1,3-4 1,4-1-522,1-2 0,6-1 1,2-2-1,2-2 756,1-3 0,4-6 0,1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0T02:07:49.6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34 103 7899,'-9'-18'0,"1"2"0,1 4-852,4 2 0,1 5 3257,-1 1-1598,2 3 0,0 10 1,6 3 950,3 5-1428,0 9 0,9 0 0,-1 8 0,1 3 34,2 2 0,3-1 0,0 2 1,1-1-127,0-2 1,-1-1 0,-4-3 0,0-4-50,-3-3 0,-1-11 0,-5-2-305,0-8 0,-3-8 0,-3-5 0,-2-6-297,-1-4 0,0-11 0,0-3 0,0-8 63,0-6 1,0 3 0,0 0 0,0 5 277,0 4 0,0 7 157,0 8-25,0 9 0,0 15 1,1 11 603,2 6-456,2 9 0,4 1 0,1 3 311,-1 0-440,0-10 0,1 5 1,2-8-1,0-2 8,0-4 0,-1-6 1,1-7-1,4-4-48,1-6 0,1-3 0,-1-11 1,-2-2-369,2-5 1,-1-9-1,1-1 1,-3 0-528,0 0 0,-5 1 1,-3 0-1,0 3-594,0 3 1,1 8 1449,-4 4 0,4 4 0,-2 6 0</inkml:trace>
  <inkml:trace contextRef="#ctx0" brushRef="#br0" timeOffset="405">778 242 8039,'0'-9'0,"0"-2"0,-1 1 533,-2 1 0,2-3-269,-2 6 1,2 1 93,1-1 0,0 5 1,0 1-1,0 5 17,0 3 1,0 3-1,-1 1 1,-1 2-66,-1 1 1,-1 5 0,2-4 0,-1 1-8,1 0 1,-1-2 0,1-1-1,-1 0-80,1-3 1,1-1 0,1 0-276,0-1 0,1-1 0,3-2 0,6-3-276,4-1 1,5-2-1,1 0 1,3 0 19,1 0 1,0 0 0,1 1 0,-4 3 199,-1 5 1,-6 1 0,-2 7 0,-5 1 332,-4 3 0,-10 5 1,-7-1-1,-5 1-58,-6-2 1,-5-1-1,-2-4 1,0-2-785,0-1 1,-1-4-1,6-6 617,6-2 0,2-3 0,4-1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0T02:07:48.8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38 131 8143,'-10'1'0,"1"2"375,0 3 0,4 2 0,1 2-74,3-1-163,1 4 1,0 2-1,0 3 1,1 1 137,3 0 1,0-4 0,3 0-1,-1-2-241,1-2 0,2-3 1,0-3-1,0-1-28,1-2 0,-1-5 0,0-4 0,-1-5-152,-1-3 0,0-3 0,-3 0 0,0-1-66,0 0 1,-1 1 0,-3-1 0,-1 1 216,-2-1 1,1 5-1,-3 1 237,1 3-252,-3 5 0,1 1-549,-3 4 400,0 0 0,3 1 0,0 2-615,2 3 388,-3 2 385,6 1 0,-3 5 0,4 0 0</inkml:trace>
  <inkml:trace contextRef="#ctx0" brushRef="#br0" timeOffset="277">242 0 8082,'0'11'0,"1"0"0,1 3 901,2 0-578,-1-3 0,0 7 0,1-1 784,1 3-861,1 0 1,4 7 0,-1-3 0,0-1-38,0-1 1,0-2 0,-2-2 0,-2 0-360,-1-3 1,2-4-163,-2-5 1,-1-5 41,-3-1 0,-3-4 1,-2-6-1,1 1-2,0 0 0,1-5 0,3-1 1,0-3-7,0 0 0,4-1 0,2 1 0,3-1-121,0 0 0,0 4 0,1 0-712,-1 2 1111,-4 1 0,7 2 0,-1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0T02:07:47.8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 0 7378,'-5'1'290,"2"3"13,2 2 0,1 6 1,0 6-1,0 5-25,0 4 1,4 12 0,1 1 0,1 5-98,0 5 1,1-3 0,5-1 0,0-5 81,0-2 1,-1-9-1,-1-4-105,0-6 48,1-7 0,-6-9-275,4-4-39,1 0 0,-4-4 1,0-4-1,0-3-102,0-5 1,2-5 0,-3-5-1,1-4 0,0-4 1,-4-3-1,2-3 1,-3-1 203,-1-1 1,3 6 0,0 2-1,-1 6 250,-1 7 0,-1 3 1,1 12 7,2 6 1,2 7 0,4 16 0,1 6 49,-1 7 0,1 2 0,2 6-124,0 0-144,5 2 0,-4-1 1,4-2-225,-2-6 115,-3-8 1,4-9-1,-3-7-61,-2-7 157,3-8 1,-3-8 0,1-9-1,-1-6-114,2-5 1,0-4 0,4-5 0,-3-2-435,0 2 0,-2 4 0,-4 2 0,0 1-351,-2 2 1,-4 6 0,1 6 123,-2 4 1,-2 8 753,-2 3 0,-2 6 0,-5 2 0</inkml:trace>
  <inkml:trace contextRef="#ctx0" brushRef="#br0" timeOffset="221">745 252 8045,'-6'-10'367,"-1"1"1,5 0 0,-1-1-44,2 1 1,1 0-336,0 0 64,0-1 1,0 1-1,1 0-873,2-1 612,2 1 0,4 3 0,-2 0-1068,-1-2 1276,0 4 0,4-4 0,-1 3 0</inkml:trace>
  <inkml:trace contextRef="#ctx0" brushRef="#br0" timeOffset="550">680 707 8045,'-1'12'0,"-1"-2"583,-2-2-176,1-4 0,4-1-224,2-6 1,3-7-1,4-5 1,1-4-65,2-3 0,0-2 0,-1-6 0,0-2-144,-1-1 1,0-2 0,-3-1 0,-1 3-84,-1 5 0,-4 6 172,2 6 1,-4 8 0,-3 9 536,0 7-399,-4 10 1,5 5 0,-3 6 67,1 2-174,1-2 1,3 3-1,1-5-257,2-2 113,2-2 1,4-6 0,2-1-1345,1-4 922,2-1 1,6-6 469,2-2 0,-3 2 0,4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0T02:07:52.5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 0 7995,'-10'0'506,"1"0"-317,4 0 58,1 0 1,4 1 457,0 2-549,0 3 0,0 6 1,1 3 124,2 2-207,-2 0 0,7 11 1,-2-2-17,3 4 30,0 6 1,0-4 0,1 3-1,-2-3-74,-2-3 1,2-1 0,-3-9-1,2-2-176,-1-3 1,-3-5 66,3-6 1,-4-7-1,1-6 1,-2-4-54,-1-4 1,3-5-1,1-1 1,-2-3-36,-1-1 0,2-3 1,0 0 391,-1 1-164,3 5 0,-4 0 0,2 6 485,-2 1-103,-1 6 295,4 2-525,2 14 1,0 8 0,0 10 609,1 2-617,-3 7 0,5 2 0,-3 4 0,2-2-25,1-1 0,1-8 1,-1-3-1,0-4-99,1-3 1,-1-8-1,0 0-163,1-3 0,-1-7 1,0-7-1,0-6-263,1-2 1,-4-3-1,-1-1 1,-1-3-31,-2 0 1,2-3 0,0 2-696,-2-2 615,-1 4 1,-1 0 0,0 4 0,0 2-539,0 1 1,-3 0 1007,-1 3 0,-3 1 0,2 3 0</inkml:trace>
  <inkml:trace contextRef="#ctx0" brushRef="#br0" timeOffset="270">475 252 8540,'-6'-9'570,"0"3"1,4-2-357,-1 2 1,2 0 0,1 0-299,0-1 1,4 2 0,2 0-1,2-1-387,2 1 0,-1-1 0,0-3 0,0 1 471,1 1 0,-1-1 0,0 3 0</inkml:trace>
  <inkml:trace contextRef="#ctx0" brushRef="#br0" timeOffset="635">438 521 8086,'-5'4'1619,"-3"-3"-1210,7 4 0,-4-6 0,5-3-538,0-2 1,5-3 0,1-3 0,1-3 96,-1 1 0,2-4 0,-2 4 0,0-1 123,0 3 1,-4 1-1,1 2 1,-2 0 767,-1-1 1,-1 6-348,-2 4 0,1 9 1,-4 6-1,0 3-175,0 0 0,2 1 0,4-1-412,0 1 79,0 4 1,0-7 0,0 2-1021,0-4 787,4-1 0,2-4 0,4 0-979,2 1 654,-1-5 0,6-1 0,-2-4 554,-1 0 0,8 0 0,-2 0 0</inkml:trace>
  <inkml:trace contextRef="#ctx0" brushRef="#br0" timeOffset="869">764 214 9985,'-6'1'996,"3"2"0,2 5-715,1 3 1,0 1-1,0 6 1,1 3-263,2 1 1,-2 2-1,4 2 1,-2-1-439,0 1 1,3 0-1,-3-2 1,0-2-829,1-2 0,-3-5 1247,2 1 0,3-5 0,-1 3 0</inkml:trace>
  <inkml:trace contextRef="#ctx0" brushRef="#br0" timeOffset="1041">745 391 8789,'-9'0'697,"4"0"1,1 0 0,8 0 0,3 0-562,4 0 0,1-3 0,2-1-1253,-1-1 761,4 3 1,-4-4 355,3 3 0,1-2 0,-2-4 0</inkml:trace>
  <inkml:trace contextRef="#ctx0" brushRef="#br0" timeOffset="1211">996 131 8790,'4'-6'1204,"-3"8"1,3 11-1,0 9-389,-1 7 1,4 5-1,-2 6-267,0 3-457,4 7 0,-5-7 1,3 0-1382,-1-7 928,-4-4 1,5-7 361,-3 0 0,3-9 0,-2 2 0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04445D-ECB8-0499-8964-4FDB78953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69A268D-9DEA-C3FD-00FE-2620A8BAFC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E8F5B5-AF9C-CA2A-02E2-61D40CC5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" y="6459442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ko-KR" dirty="0"/>
              <a:t>Embedded AI</a:t>
            </a:r>
            <a:endParaRPr kumimoji="1" lang="ko-KR" altLang="en-US" dirty="0"/>
          </a:p>
        </p:txBody>
      </p:sp>
      <p:pic>
        <p:nvPicPr>
          <p:cNvPr id="7" name="그림 2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6AB210DD-1824-17DF-FBC0-45C9B94F09B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75"/>
          <a:stretch>
            <a:fillRect/>
          </a:stretch>
        </p:blipFill>
        <p:spPr bwMode="auto">
          <a:xfrm>
            <a:off x="10766425" y="6435629"/>
            <a:ext cx="1387475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8504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14812-D785-2DE3-E44B-0DAA5181B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9F81B9-6F3D-44B1-105A-F5C70C30C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9AEA9A-9FFE-05D3-E2FE-5572F95598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8358FE-4A8D-A043-BD7E-DF1CFFD7196F}" type="datetimeFigureOut">
              <a:rPr kumimoji="1" lang="ko-KR" altLang="en-US" smtClean="0"/>
              <a:t>2023. 11. 10.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44E24F-8065-66B2-3C24-45FF518E5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4EF81F-7757-746A-6910-AE15DC522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346EA7-1898-7E4A-A5B3-305006AD8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55615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D81C3E6-FA51-485B-031B-219E64D339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75F77D-015E-6C14-7995-6DE3D39F26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5D18FA-6F42-A8DF-EC8C-BAAECE3D62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8358FE-4A8D-A043-BD7E-DF1CFFD7196F}" type="datetimeFigureOut">
              <a:rPr kumimoji="1" lang="ko-KR" altLang="en-US" smtClean="0"/>
              <a:t>2023. 11. 10.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8B3CA-0028-9132-5C62-0BEE2EFA6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4A0168-5401-CEB8-A6D7-4ABF17995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346EA7-1898-7E4A-A5B3-305006AD8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75820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8DC919-D7BD-8C3F-E5C1-551E747A2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47EA45-3008-48C5-F050-43B06FD0F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82A293-84BB-8176-79FA-93AD7D4C23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8358FE-4A8D-A043-BD7E-DF1CFFD7196F}" type="datetimeFigureOut">
              <a:rPr kumimoji="1" lang="ko-KR" altLang="en-US" smtClean="0"/>
              <a:t>2023. 11. 10.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F0532F-39F4-1C59-48C6-349317E60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581470-8021-B9A6-C758-099E98E9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346EA7-1898-7E4A-A5B3-305006AD8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2072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A27320-E9CF-58F3-25CF-EC84A6EC2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6A89B9-91DF-CD03-050F-5CF68068A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3D4811-1B9D-80F7-00D5-0AAF0F7B83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8358FE-4A8D-A043-BD7E-DF1CFFD7196F}" type="datetimeFigureOut">
              <a:rPr kumimoji="1" lang="ko-KR" altLang="en-US" smtClean="0"/>
              <a:t>2023. 11. 10.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C1FC1B-853B-F10C-FE4A-E89C0E3AC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AD5286-AF7E-EF9C-4978-FF918E351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346EA7-1898-7E4A-A5B3-305006AD8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36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C094B5-CB9A-7C0A-1650-1E4E7098B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BDB87A-834B-44EE-8FE7-7E00459169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43BCAF8-2A6B-3C8F-28E7-023995472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CE864D-30F7-3D52-4E18-911C2EE3C2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8358FE-4A8D-A043-BD7E-DF1CFFD7196F}" type="datetimeFigureOut">
              <a:rPr kumimoji="1" lang="ko-KR" altLang="en-US" smtClean="0"/>
              <a:t>2023. 11. 10.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0F0BA6-DBD3-3BCE-08B5-16F71406B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2A0F8F-CD96-1BD1-1094-9C812896B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346EA7-1898-7E4A-A5B3-305006AD8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8739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6FC4D-ABFE-ADD1-B5A5-2262FA423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9A8225-01C5-21AE-CB94-36DAB1A03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8C7E16-FED9-13BC-B1E7-B81A16F71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AFA172-42BD-39AA-622C-598885178E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97817D7-3B1C-1E01-9921-2FBB09DDB0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A8D3096-8CC2-79F6-E15C-D7E24284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8358FE-4A8D-A043-BD7E-DF1CFFD7196F}" type="datetimeFigureOut">
              <a:rPr kumimoji="1" lang="ko-KR" altLang="en-US" smtClean="0"/>
              <a:t>2023. 11. 10.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279F2CF-BA3D-5082-1E69-628EE7651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3ACE2ED-8653-AC3A-2511-FE07FEE65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346EA7-1898-7E4A-A5B3-305006AD8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7997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F765F9-5675-E99F-E67B-CECC0CB68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C9B367-9B68-C75F-3FE6-020277DC26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8358FE-4A8D-A043-BD7E-DF1CFFD7196F}" type="datetimeFigureOut">
              <a:rPr kumimoji="1" lang="ko-KR" altLang="en-US" smtClean="0"/>
              <a:t>2023. 11. 10.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09A20CE-F246-7FF8-A9A7-AA4E0BFC6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B29946-5AF7-EF36-8773-C7910A052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346EA7-1898-7E4A-A5B3-305006AD8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3608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3C473F6-B740-4BA5-ACC4-16CF47B202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8358FE-4A8D-A043-BD7E-DF1CFFD7196F}" type="datetimeFigureOut">
              <a:rPr kumimoji="1" lang="ko-KR" altLang="en-US" smtClean="0"/>
              <a:t>2023. 11. 10.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0804D54-98DA-AE3A-2420-38DD08FD3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6EF982-8CF6-1696-5264-7B280A98E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346EA7-1898-7E4A-A5B3-305006AD8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1733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55EED2-E92C-00DF-B61B-6332055E0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22F0C5-26C6-2BA4-7201-2D8F85ADC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9C73CA-C139-E086-24F8-6A9A0A7A71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F7587B-0668-B1E5-43C3-9D2FE2A235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8358FE-4A8D-A043-BD7E-DF1CFFD7196F}" type="datetimeFigureOut">
              <a:rPr kumimoji="1" lang="ko-KR" altLang="en-US" smtClean="0"/>
              <a:t>2023. 11. 10.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44FE70-985F-4528-7215-8696805C8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01EDB3-7C87-6C00-0EBB-9FBBC84CD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346EA7-1898-7E4A-A5B3-305006AD8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1144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669FA-63B0-E9A8-C2B9-D3A6DD7BF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F5F4837-551F-C9C2-D463-EC536A07AD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D37D25-9E48-DA22-DB03-95B50C002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D609E1-9B07-ACE4-11EF-CD4D1D0518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8358FE-4A8D-A043-BD7E-DF1CFFD7196F}" type="datetimeFigureOut">
              <a:rPr kumimoji="1" lang="ko-KR" altLang="en-US" smtClean="0"/>
              <a:t>2023. 11. 10.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381565-96D6-0B30-BE60-685F2B0F7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C95245-0716-8AD0-BC76-7C974E358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346EA7-1898-7E4A-A5B3-305006AD8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9701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67A02AF-19FE-5223-EE42-43D4F5416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03" y="57035"/>
            <a:ext cx="11952383" cy="802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6B78F7-D9F7-1A4E-0F92-C14FAADAC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102" y="1021393"/>
            <a:ext cx="11952383" cy="5438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</p:txBody>
      </p:sp>
      <p:sp>
        <p:nvSpPr>
          <p:cNvPr id="12" name="날짜 개체 틀 3">
            <a:extLst>
              <a:ext uri="{FF2B5EF4-FFF2-40B4-BE49-F238E27FC236}">
                <a16:creationId xmlns:a16="http://schemas.microsoft.com/office/drawing/2014/main" id="{AED9B35F-AB58-03CF-474F-1AFEC25C27A3}"/>
              </a:ext>
            </a:extLst>
          </p:cNvPr>
          <p:cNvSpPr txBox="1">
            <a:spLocks/>
          </p:cNvSpPr>
          <p:nvPr userDrawn="1"/>
        </p:nvSpPr>
        <p:spPr>
          <a:xfrm>
            <a:off x="38100" y="6459442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Embedded AI</a:t>
            </a:r>
            <a:endParaRPr kumimoji="1" lang="ko-KR" altLang="en-US" sz="1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바닥글 개체 틀 4">
            <a:extLst>
              <a:ext uri="{FF2B5EF4-FFF2-40B4-BE49-F238E27FC236}">
                <a16:creationId xmlns:a16="http://schemas.microsoft.com/office/drawing/2014/main" id="{D7807DFB-0F2F-C213-B5C9-704F44B5185E}"/>
              </a:ext>
            </a:extLst>
          </p:cNvPr>
          <p:cNvSpPr txBox="1">
            <a:spLocks/>
          </p:cNvSpPr>
          <p:nvPr userDrawn="1"/>
        </p:nvSpPr>
        <p:spPr>
          <a:xfrm>
            <a:off x="5581420" y="6459441"/>
            <a:ext cx="102915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346EA7-1898-7E4A-A5B3-305006AD8040}" type="slidenum">
              <a:rPr kumimoji="1" lang="ko-KR" altLang="en-US" sz="15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r>
              <a:rPr kumimoji="1"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/ 22</a:t>
            </a:r>
            <a:endParaRPr kumimoji="1" lang="ko-KR" altLang="en-US" sz="1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그림 2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84C0102A-8DBC-63BD-6797-14D0EBCB78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75"/>
          <a:stretch>
            <a:fillRect/>
          </a:stretch>
        </p:blipFill>
        <p:spPr bwMode="auto">
          <a:xfrm>
            <a:off x="10766425" y="6435629"/>
            <a:ext cx="1387475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9980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39.png"/><Relationship Id="rId21" Type="http://schemas.openxmlformats.org/officeDocument/2006/relationships/image" Target="../media/image30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6" Type="http://schemas.openxmlformats.org/officeDocument/2006/relationships/customXml" Target="../ink/ink8.xml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25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38.png"/><Relationship Id="rId40" Type="http://schemas.openxmlformats.org/officeDocument/2006/relationships/customXml" Target="../ink/ink20.xml"/><Relationship Id="rId45" Type="http://schemas.openxmlformats.org/officeDocument/2006/relationships/image" Target="../media/image42.png"/><Relationship Id="rId5" Type="http://schemas.openxmlformats.org/officeDocument/2006/relationships/image" Target="../media/image22.png"/><Relationship Id="rId15" Type="http://schemas.openxmlformats.org/officeDocument/2006/relationships/image" Target="../media/image27.png"/><Relationship Id="rId23" Type="http://schemas.openxmlformats.org/officeDocument/2006/relationships/image" Target="../media/image31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10" Type="http://schemas.openxmlformats.org/officeDocument/2006/relationships/customXml" Target="../ink/ink5.xml"/><Relationship Id="rId19" Type="http://schemas.openxmlformats.org/officeDocument/2006/relationships/image" Target="../media/image29.png"/><Relationship Id="rId31" Type="http://schemas.openxmlformats.org/officeDocument/2006/relationships/image" Target="../media/image35.png"/><Relationship Id="rId44" Type="http://schemas.openxmlformats.org/officeDocument/2006/relationships/customXml" Target="../ink/ink22.xml"/><Relationship Id="rId4" Type="http://schemas.openxmlformats.org/officeDocument/2006/relationships/customXml" Target="../ink/ink2.xml"/><Relationship Id="rId9" Type="http://schemas.openxmlformats.org/officeDocument/2006/relationships/image" Target="../media/image24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33.png"/><Relationship Id="rId30" Type="http://schemas.openxmlformats.org/officeDocument/2006/relationships/customXml" Target="../ink/ink15.xml"/><Relationship Id="rId35" Type="http://schemas.openxmlformats.org/officeDocument/2006/relationships/image" Target="../media/image37.png"/><Relationship Id="rId43" Type="http://schemas.openxmlformats.org/officeDocument/2006/relationships/image" Target="../media/image41.png"/><Relationship Id="rId8" Type="http://schemas.openxmlformats.org/officeDocument/2006/relationships/customXml" Target="../ink/ink4.xml"/><Relationship Id="rId3" Type="http://schemas.openxmlformats.org/officeDocument/2006/relationships/image" Target="../media/image21.png"/><Relationship Id="rId12" Type="http://schemas.openxmlformats.org/officeDocument/2006/relationships/customXml" Target="../ink/ink6.xml"/><Relationship Id="rId17" Type="http://schemas.openxmlformats.org/officeDocument/2006/relationships/image" Target="../media/image28.png"/><Relationship Id="rId25" Type="http://schemas.openxmlformats.org/officeDocument/2006/relationships/image" Target="../media/image32.png"/><Relationship Id="rId33" Type="http://schemas.openxmlformats.org/officeDocument/2006/relationships/image" Target="../media/image36.png"/><Relationship Id="rId38" Type="http://schemas.openxmlformats.org/officeDocument/2006/relationships/customXml" Target="../ink/ink19.xml"/><Relationship Id="rId20" Type="http://schemas.openxmlformats.org/officeDocument/2006/relationships/customXml" Target="../ink/ink10.xml"/><Relationship Id="rId41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7.png"/><Relationship Id="rId7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customXml" Target="../ink/ink1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">
            <a:extLst>
              <a:ext uri="{FF2B5EF4-FFF2-40B4-BE49-F238E27FC236}">
                <a16:creationId xmlns:a16="http://schemas.microsoft.com/office/drawing/2014/main" id="{224796B4-F456-4062-68E6-04EE81691E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100" y="1433513"/>
            <a:ext cx="10845800" cy="463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Font typeface="Wingdings" pitchFamily="2" charset="2"/>
              <a:buNone/>
            </a:pPr>
            <a:r>
              <a:rPr kumimoji="1" lang="en-US" altLang="ko-KR" sz="2000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| Paper Review |</a:t>
            </a:r>
          </a:p>
          <a:p>
            <a:pPr algn="ctr">
              <a:lnSpc>
                <a:spcPct val="150000"/>
              </a:lnSpc>
              <a:buFont typeface="Wingdings" pitchFamily="2" charset="2"/>
              <a:buNone/>
            </a:pPr>
            <a:endParaRPr kumimoji="1" lang="en-US" altLang="ko-KR" sz="20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algn="ctr" latinLnBrk="0"/>
            <a:r>
              <a:rPr kumimoji="1" lang="en-US" altLang="ko-KR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[C2] </a:t>
            </a:r>
            <a:r>
              <a:rPr lang="en" altLang="ko-KR" b="1" i="0" dirty="0">
                <a:solidFill>
                  <a:srgbClr val="212529"/>
                </a:solidFill>
                <a:effectLst/>
                <a:latin typeface="-apple-system"/>
              </a:rPr>
              <a:t>Pruning Filters for Efficient Convnets</a:t>
            </a:r>
          </a:p>
          <a:p>
            <a:pPr algn="ctr">
              <a:lnSpc>
                <a:spcPct val="150000"/>
              </a:lnSpc>
              <a:buFont typeface="Wingdings" pitchFamily="2" charset="2"/>
              <a:buNone/>
            </a:pPr>
            <a:r>
              <a:rPr lang="en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Hao Li, Asim </a:t>
            </a:r>
            <a:r>
              <a:rPr lang="en" altLang="ko-KR" sz="1600" b="0" i="0" dirty="0" err="1">
                <a:solidFill>
                  <a:srgbClr val="212529"/>
                </a:solidFill>
                <a:effectLst/>
                <a:latin typeface="-apple-system"/>
              </a:rPr>
              <a:t>Kadav</a:t>
            </a:r>
            <a:r>
              <a:rPr lang="en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, Igor </a:t>
            </a:r>
            <a:r>
              <a:rPr lang="en" altLang="ko-KR" sz="1600" b="0" i="0" dirty="0" err="1">
                <a:solidFill>
                  <a:srgbClr val="212529"/>
                </a:solidFill>
                <a:effectLst/>
                <a:latin typeface="-apple-system"/>
              </a:rPr>
              <a:t>Durdanovic</a:t>
            </a:r>
            <a:r>
              <a:rPr lang="en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, Hanan </a:t>
            </a:r>
            <a:r>
              <a:rPr lang="en" altLang="ko-KR" sz="1600" b="0" i="0" dirty="0" err="1">
                <a:solidFill>
                  <a:srgbClr val="212529"/>
                </a:solidFill>
                <a:effectLst/>
                <a:latin typeface="-apple-system"/>
              </a:rPr>
              <a:t>Samet</a:t>
            </a:r>
            <a:r>
              <a:rPr lang="en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, Hans Peter Graf</a:t>
            </a:r>
          </a:p>
          <a:p>
            <a:pPr algn="ctr">
              <a:lnSpc>
                <a:spcPct val="150000"/>
              </a:lnSpc>
              <a:buFont typeface="Wingdings" pitchFamily="2" charset="2"/>
              <a:buNone/>
            </a:pPr>
            <a:r>
              <a:rPr kumimoji="1" lang="en-US" altLang="ko-KR" sz="15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Published as a conference paper at ICLR 2017</a:t>
            </a:r>
            <a:endParaRPr kumimoji="1"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algn="ctr">
              <a:lnSpc>
                <a:spcPct val="150000"/>
              </a:lnSpc>
              <a:buFont typeface="Wingdings" pitchFamily="2" charset="2"/>
              <a:buNone/>
            </a:pPr>
            <a:endParaRPr kumimoji="1"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algn="ctr">
              <a:lnSpc>
                <a:spcPct val="150000"/>
              </a:lnSpc>
              <a:buFont typeface="Wingdings" pitchFamily="2" charset="2"/>
              <a:buNone/>
            </a:pPr>
            <a:endParaRPr kumimoji="1"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algn="r">
              <a:lnSpc>
                <a:spcPct val="150000"/>
              </a:lnSpc>
              <a:buFont typeface="Wingdings" pitchFamily="2" charset="2"/>
              <a:buNone/>
            </a:pPr>
            <a:r>
              <a:rPr kumimoji="1" lang="en-US" altLang="ko-KR" sz="16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2023.11.04 ~ 2023.11.10</a:t>
            </a:r>
          </a:p>
          <a:p>
            <a:pPr algn="r">
              <a:lnSpc>
                <a:spcPct val="150000"/>
              </a:lnSpc>
              <a:buFont typeface="Wingdings" pitchFamily="2" charset="2"/>
              <a:buNone/>
            </a:pPr>
            <a:r>
              <a:rPr kumimoji="1" lang="en-US" altLang="ko-KR" sz="1600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Hyungseop</a:t>
            </a:r>
            <a:r>
              <a:rPr kumimoji="1" lang="en-US" altLang="ko-KR" sz="16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Lee</a:t>
            </a:r>
            <a:r>
              <a:rPr kumimoji="1" lang="ko-KR" altLang="en-US" sz="16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endParaRPr kumimoji="1" lang="en-US" altLang="ko-KR" sz="16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algn="r">
              <a:lnSpc>
                <a:spcPct val="150000"/>
              </a:lnSpc>
              <a:buFont typeface="Wingdings" pitchFamily="2" charset="2"/>
              <a:buNone/>
            </a:pPr>
            <a:r>
              <a:rPr kumimoji="1" lang="en-US" altLang="ko-KR" sz="16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Department of Embedded Systems Engineering, INU</a:t>
            </a:r>
          </a:p>
        </p:txBody>
      </p:sp>
    </p:spTree>
    <p:extLst>
      <p:ext uri="{BB962C8B-B14F-4D97-AF65-F5344CB8AC3E}">
        <p14:creationId xmlns:p14="http://schemas.microsoft.com/office/powerpoint/2010/main" val="2541519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 err="1"/>
              <a:t>ResNet</a:t>
            </a:r>
            <a:r>
              <a:rPr kumimoji="1" lang="en-US" altLang="ko-KR" b="1" dirty="0"/>
              <a:t> architecture</a:t>
            </a:r>
            <a:r>
              <a:rPr kumimoji="1" lang="ko-KR" altLang="en-US" b="1" dirty="0"/>
              <a:t>에 적용할 때의 주의사항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024" y="1021393"/>
            <a:ext cx="11708781" cy="543804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문제는 </a:t>
            </a:r>
            <a:r>
              <a:rPr lang="en-US" altLang="ko-KR" sz="15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second conv layer</a:t>
            </a:r>
            <a:r>
              <a:rPr lang="ko-KR" altLang="en-US" sz="15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의 </a:t>
            </a:r>
            <a:r>
              <a:rPr lang="en-US" altLang="ko-KR" sz="15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output feature map</a:t>
            </a:r>
            <a:r>
              <a:rPr lang="ko-KR" altLang="en-US" sz="15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과 </a:t>
            </a:r>
            <a:r>
              <a:rPr lang="en-US" altLang="ko-KR" sz="15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identity feature map</a:t>
            </a:r>
            <a:r>
              <a:rPr lang="ko-KR" altLang="en-US" sz="15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을 대응시키는 데에서 </a:t>
            </a:r>
            <a:r>
              <a:rPr lang="en-US" altLang="ko-KR" sz="15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dimension</a:t>
            </a:r>
            <a:r>
              <a:rPr lang="ko-KR" altLang="en-US" sz="15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이 맞지 않아 발생한다</a:t>
            </a:r>
            <a:r>
              <a:rPr lang="en-US" altLang="ko-KR" sz="15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그래서 </a:t>
            </a:r>
            <a:r>
              <a:rPr lang="en-US" altLang="ko-KR" sz="15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second conv layer</a:t>
            </a:r>
            <a:r>
              <a:rPr lang="ko-KR" altLang="en-US" sz="15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의 </a:t>
            </a:r>
            <a:r>
              <a:rPr lang="en-US" altLang="ko-KR" sz="15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parameter</a:t>
            </a:r>
            <a:r>
              <a:rPr lang="ko-KR" altLang="en-US" sz="1500" dirty="0" err="1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를</a:t>
            </a:r>
            <a:r>
              <a:rPr lang="ko-KR" altLang="en-US" sz="15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 </a:t>
            </a:r>
            <a:r>
              <a:rPr lang="en-US" altLang="ko-KR" sz="15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pruning</a:t>
            </a:r>
            <a:r>
              <a:rPr lang="ko-KR" altLang="en-US" sz="15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하기 위해서는 </a:t>
            </a:r>
            <a:r>
              <a:rPr lang="en-US" altLang="ko-KR" sz="1500" b="1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projection shortcut parameter</a:t>
            </a:r>
            <a:r>
              <a:rPr lang="ko-KR" altLang="en-US" sz="1500" b="1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도 똑같이 </a:t>
            </a:r>
            <a:r>
              <a:rPr lang="en-US" altLang="ko-KR" sz="1500" b="1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pruning</a:t>
            </a:r>
            <a:r>
              <a:rPr lang="ko-KR" altLang="en-US" sz="1500" b="1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되어야 한다</a:t>
            </a:r>
            <a:r>
              <a:rPr lang="en-US" altLang="ko-KR" sz="1500" b="1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.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A15C057-B243-8AAB-E4A0-C7B73274C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167" y="2361219"/>
            <a:ext cx="8012276" cy="2758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5899C635-6AD2-9FD9-C59C-B622F09DF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95" y="2233111"/>
            <a:ext cx="2199410" cy="302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92D6DA-61EF-A517-D57A-F44B5F893D72}"/>
              </a:ext>
            </a:extLst>
          </p:cNvPr>
          <p:cNvSpPr txBox="1"/>
          <p:nvPr/>
        </p:nvSpPr>
        <p:spPr>
          <a:xfrm>
            <a:off x="952773" y="5836607"/>
            <a:ext cx="103085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300" b="1" dirty="0">
                <a:sym typeface="Wingdings" pitchFamily="2" charset="2"/>
              </a:rPr>
              <a:t> </a:t>
            </a:r>
            <a:r>
              <a:rPr kumimoji="1" lang="ko-KR" altLang="en-US" sz="1300" b="1" dirty="0">
                <a:sym typeface="Wingdings" pitchFamily="2" charset="2"/>
              </a:rPr>
              <a:t>이처럼 </a:t>
            </a:r>
            <a:r>
              <a:rPr kumimoji="1" lang="en-US" altLang="ko-KR" sz="1300" b="1" dirty="0"/>
              <a:t>Residual block</a:t>
            </a:r>
            <a:r>
              <a:rPr kumimoji="1" lang="ko-KR" altLang="en-US" sz="1300" b="1" dirty="0"/>
              <a:t>의 </a:t>
            </a:r>
            <a:r>
              <a:rPr kumimoji="1" lang="en-US" altLang="ko-KR" sz="1300" b="1" dirty="0"/>
              <a:t>second conv layer</a:t>
            </a:r>
            <a:r>
              <a:rPr kumimoji="1" lang="ko-KR" altLang="en-US" sz="1300" b="1" dirty="0" err="1"/>
              <a:t>를</a:t>
            </a:r>
            <a:r>
              <a:rPr kumimoji="1" lang="ko-KR" altLang="en-US" sz="1300" b="1" dirty="0"/>
              <a:t> </a:t>
            </a:r>
            <a:r>
              <a:rPr kumimoji="1" lang="en-US" altLang="ko-KR" sz="1300" b="1" dirty="0"/>
              <a:t>pruning</a:t>
            </a:r>
            <a:r>
              <a:rPr kumimoji="1" lang="ko-KR" altLang="en-US" sz="1300" b="1" dirty="0"/>
              <a:t>하면</a:t>
            </a:r>
            <a:r>
              <a:rPr kumimoji="1" lang="en-US" altLang="ko-KR" sz="1300" b="1" dirty="0"/>
              <a:t> x</a:t>
            </a:r>
            <a:r>
              <a:rPr kumimoji="1" lang="ko-KR" altLang="en-US" sz="1300" b="1" dirty="0"/>
              <a:t>도 차원을 </a:t>
            </a:r>
            <a:r>
              <a:rPr kumimoji="1" lang="ko-KR" altLang="en-US" sz="1300" b="1" dirty="0" err="1"/>
              <a:t>맞춰주기</a:t>
            </a:r>
            <a:r>
              <a:rPr kumimoji="1" lang="ko-KR" altLang="en-US" sz="1300" b="1" dirty="0"/>
              <a:t> 위해 </a:t>
            </a:r>
            <a:r>
              <a:rPr kumimoji="1" lang="en-US" altLang="ko-KR" sz="1300" b="1" dirty="0"/>
              <a:t>pruning</a:t>
            </a:r>
            <a:r>
              <a:rPr kumimoji="1" lang="ko-KR" altLang="en-US" sz="1300" b="1" dirty="0"/>
              <a:t>되어야 하는데</a:t>
            </a:r>
            <a:r>
              <a:rPr kumimoji="1" lang="en-US" altLang="ko-KR" sz="1300" b="1" dirty="0"/>
              <a:t>,</a:t>
            </a:r>
          </a:p>
          <a:p>
            <a:r>
              <a:rPr kumimoji="1" lang="en-US" altLang="ko-KR" sz="1300" b="1" dirty="0"/>
              <a:t>f(x)</a:t>
            </a:r>
            <a:r>
              <a:rPr kumimoji="1" lang="ko-KR" altLang="en-US" sz="1300" b="1" dirty="0"/>
              <a:t>에서 학습한 내용보다 </a:t>
            </a:r>
            <a:r>
              <a:rPr kumimoji="1" lang="en-US" altLang="ko-KR" sz="1300" b="1" dirty="0"/>
              <a:t>x</a:t>
            </a:r>
            <a:r>
              <a:rPr kumimoji="1" lang="ko-KR" altLang="en-US" sz="1300" b="1" dirty="0"/>
              <a:t>가 더 중요하기 때문에 </a:t>
            </a:r>
            <a:r>
              <a:rPr kumimoji="1" lang="en-US" altLang="ko-KR" sz="1300" b="1" dirty="0"/>
              <a:t>x</a:t>
            </a:r>
            <a:r>
              <a:rPr kumimoji="1" lang="ko-KR" altLang="en-US" sz="1300" b="1" dirty="0"/>
              <a:t>가 </a:t>
            </a:r>
            <a:r>
              <a:rPr kumimoji="1" lang="en-US" altLang="ko-KR" sz="1300" b="1" dirty="0"/>
              <a:t>pruning</a:t>
            </a:r>
            <a:r>
              <a:rPr kumimoji="1" lang="ko-KR" altLang="en-US" sz="1300" b="1" dirty="0"/>
              <a:t>되는 것은 </a:t>
            </a:r>
            <a:r>
              <a:rPr kumimoji="1" lang="en-US" altLang="ko-KR" sz="1300" b="1" dirty="0"/>
              <a:t>accuracy</a:t>
            </a:r>
            <a:r>
              <a:rPr kumimoji="1" lang="ko-KR" altLang="en-US" sz="1300" b="1" dirty="0"/>
              <a:t>에 </a:t>
            </a:r>
            <a:r>
              <a:rPr kumimoji="1" lang="ko-KR" altLang="en-US" sz="1300" b="1" dirty="0" err="1"/>
              <a:t>안좋은</a:t>
            </a:r>
            <a:r>
              <a:rPr kumimoji="1" lang="ko-KR" altLang="en-US" sz="1300" b="1" dirty="0"/>
              <a:t> 영향을 미칠 것이다</a:t>
            </a:r>
            <a:r>
              <a:rPr kumimoji="1" lang="en-US" altLang="ko-KR" sz="1300" b="1" dirty="0"/>
              <a:t>.</a:t>
            </a:r>
            <a:r>
              <a:rPr kumimoji="1" lang="ko-KR" altLang="en-US" sz="1300" b="1" dirty="0"/>
              <a:t> </a:t>
            </a:r>
            <a:r>
              <a:rPr kumimoji="1" lang="en-US" altLang="ko-KR" sz="1300" b="1" dirty="0"/>
              <a:t>(</a:t>
            </a:r>
            <a:r>
              <a:rPr kumimoji="1" lang="ko-KR" altLang="en-US" sz="1300" b="1" dirty="0"/>
              <a:t>추후 </a:t>
            </a:r>
            <a:r>
              <a:rPr kumimoji="1" lang="en-US" altLang="ko-KR" sz="1300" b="1" dirty="0"/>
              <a:t>experiment...)</a:t>
            </a:r>
            <a:endParaRPr kumimoji="1" lang="ko-KR" altLang="en-US" sz="13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5D386A27-791C-0443-40ED-B10CD67BC822}"/>
                  </a:ext>
                </a:extLst>
              </p14:cNvPr>
              <p14:cNvContentPartPr/>
              <p14:nvPr/>
            </p14:nvContentPartPr>
            <p14:xfrm>
              <a:off x="7135430" y="3828924"/>
              <a:ext cx="21960" cy="327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5D386A27-791C-0443-40ED-B10CD67BC82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19950" y="3813444"/>
                <a:ext cx="5256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865C1A53-86A7-CA23-0233-052F86ABF8A5}"/>
                  </a:ext>
                </a:extLst>
              </p14:cNvPr>
              <p14:cNvContentPartPr/>
              <p14:nvPr/>
            </p14:nvContentPartPr>
            <p14:xfrm>
              <a:off x="932400" y="2396689"/>
              <a:ext cx="27360" cy="4104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865C1A53-86A7-CA23-0233-052F86ABF8A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7280" y="2381569"/>
                <a:ext cx="5796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B264428E-206E-7181-2D27-E79B882DE67A}"/>
                  </a:ext>
                </a:extLst>
              </p14:cNvPr>
              <p14:cNvContentPartPr/>
              <p14:nvPr/>
            </p14:nvContentPartPr>
            <p14:xfrm>
              <a:off x="851760" y="2542489"/>
              <a:ext cx="94320" cy="13860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B264428E-206E-7181-2D27-E79B882DE67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6640" y="2527369"/>
                <a:ext cx="12492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240" name="잉크 10239">
                <a:extLst>
                  <a:ext uri="{FF2B5EF4-FFF2-40B4-BE49-F238E27FC236}">
                    <a16:creationId xmlns:a16="http://schemas.microsoft.com/office/drawing/2014/main" id="{8C7FB517-48DD-748B-05A0-ECC7228FE3BB}"/>
                  </a:ext>
                </a:extLst>
              </p14:cNvPr>
              <p14:cNvContentPartPr/>
              <p14:nvPr/>
            </p14:nvContentPartPr>
            <p14:xfrm>
              <a:off x="1443240" y="2498408"/>
              <a:ext cx="345240" cy="338400"/>
            </p14:xfrm>
          </p:contentPart>
        </mc:Choice>
        <mc:Fallback xmlns="">
          <p:pic>
            <p:nvPicPr>
              <p:cNvPr id="10240" name="잉크 10239">
                <a:extLst>
                  <a:ext uri="{FF2B5EF4-FFF2-40B4-BE49-F238E27FC236}">
                    <a16:creationId xmlns:a16="http://schemas.microsoft.com/office/drawing/2014/main" id="{8C7FB517-48DD-748B-05A0-ECC7228FE3B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28120" y="2482944"/>
                <a:ext cx="375840" cy="3686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250" name="잉크 10249">
                <a:extLst>
                  <a:ext uri="{FF2B5EF4-FFF2-40B4-BE49-F238E27FC236}">
                    <a16:creationId xmlns:a16="http://schemas.microsoft.com/office/drawing/2014/main" id="{87C15C2D-1E44-5774-9AD6-1BB5F3F65579}"/>
                  </a:ext>
                </a:extLst>
              </p14:cNvPr>
              <p14:cNvContentPartPr/>
              <p14:nvPr/>
            </p14:nvContentPartPr>
            <p14:xfrm>
              <a:off x="155160" y="3935168"/>
              <a:ext cx="353880" cy="248400"/>
            </p14:xfrm>
          </p:contentPart>
        </mc:Choice>
        <mc:Fallback>
          <p:pic>
            <p:nvPicPr>
              <p:cNvPr id="10250" name="잉크 10249">
                <a:extLst>
                  <a:ext uri="{FF2B5EF4-FFF2-40B4-BE49-F238E27FC236}">
                    <a16:creationId xmlns:a16="http://schemas.microsoft.com/office/drawing/2014/main" id="{87C15C2D-1E44-5774-9AD6-1BB5F3F6557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9680" y="3919688"/>
                <a:ext cx="38448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251" name="잉크 10250">
                <a:extLst>
                  <a:ext uri="{FF2B5EF4-FFF2-40B4-BE49-F238E27FC236}">
                    <a16:creationId xmlns:a16="http://schemas.microsoft.com/office/drawing/2014/main" id="{857F6FCE-944F-7683-6041-11458184A590}"/>
                  </a:ext>
                </a:extLst>
              </p14:cNvPr>
              <p14:cNvContentPartPr/>
              <p14:nvPr/>
            </p14:nvContentPartPr>
            <p14:xfrm>
              <a:off x="247680" y="3640328"/>
              <a:ext cx="147600" cy="117360"/>
            </p14:xfrm>
          </p:contentPart>
        </mc:Choice>
        <mc:Fallback xmlns="">
          <p:pic>
            <p:nvPicPr>
              <p:cNvPr id="10251" name="잉크 10250">
                <a:extLst>
                  <a:ext uri="{FF2B5EF4-FFF2-40B4-BE49-F238E27FC236}">
                    <a16:creationId xmlns:a16="http://schemas.microsoft.com/office/drawing/2014/main" id="{857F6FCE-944F-7683-6041-11458184A59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2560" y="3625208"/>
                <a:ext cx="17820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252" name="잉크 10251">
                <a:extLst>
                  <a:ext uri="{FF2B5EF4-FFF2-40B4-BE49-F238E27FC236}">
                    <a16:creationId xmlns:a16="http://schemas.microsoft.com/office/drawing/2014/main" id="{E0B4374C-8B20-BAEF-B009-226AA60BC0D5}"/>
                  </a:ext>
                </a:extLst>
              </p14:cNvPr>
              <p14:cNvContentPartPr/>
              <p14:nvPr/>
            </p14:nvContentPartPr>
            <p14:xfrm>
              <a:off x="127080" y="3164768"/>
              <a:ext cx="328680" cy="267840"/>
            </p14:xfrm>
          </p:contentPart>
        </mc:Choice>
        <mc:Fallback xmlns="">
          <p:pic>
            <p:nvPicPr>
              <p:cNvPr id="10252" name="잉크 10251">
                <a:extLst>
                  <a:ext uri="{FF2B5EF4-FFF2-40B4-BE49-F238E27FC236}">
                    <a16:creationId xmlns:a16="http://schemas.microsoft.com/office/drawing/2014/main" id="{E0B4374C-8B20-BAEF-B009-226AA60BC0D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1960" y="3149648"/>
                <a:ext cx="35892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259" name="잉크 10258">
                <a:extLst>
                  <a:ext uri="{FF2B5EF4-FFF2-40B4-BE49-F238E27FC236}">
                    <a16:creationId xmlns:a16="http://schemas.microsoft.com/office/drawing/2014/main" id="{96500AC4-F97A-3460-D540-8B168AC9DE41}"/>
                  </a:ext>
                </a:extLst>
              </p14:cNvPr>
              <p14:cNvContentPartPr/>
              <p14:nvPr/>
            </p14:nvContentPartPr>
            <p14:xfrm>
              <a:off x="1433160" y="3362408"/>
              <a:ext cx="389160" cy="218160"/>
            </p14:xfrm>
          </p:contentPart>
        </mc:Choice>
        <mc:Fallback xmlns="">
          <p:pic>
            <p:nvPicPr>
              <p:cNvPr id="10259" name="잉크 10258">
                <a:extLst>
                  <a:ext uri="{FF2B5EF4-FFF2-40B4-BE49-F238E27FC236}">
                    <a16:creationId xmlns:a16="http://schemas.microsoft.com/office/drawing/2014/main" id="{96500AC4-F97A-3460-D540-8B168AC9DE4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18026" y="3346928"/>
                <a:ext cx="419788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260" name="잉크 10259">
                <a:extLst>
                  <a:ext uri="{FF2B5EF4-FFF2-40B4-BE49-F238E27FC236}">
                    <a16:creationId xmlns:a16="http://schemas.microsoft.com/office/drawing/2014/main" id="{F48C7181-D4F2-4FCC-AC8B-BD6054C69606}"/>
                  </a:ext>
                </a:extLst>
              </p14:cNvPr>
              <p14:cNvContentPartPr/>
              <p14:nvPr/>
            </p14:nvContentPartPr>
            <p14:xfrm>
              <a:off x="1570680" y="3509648"/>
              <a:ext cx="37080" cy="67320"/>
            </p14:xfrm>
          </p:contentPart>
        </mc:Choice>
        <mc:Fallback xmlns="">
          <p:pic>
            <p:nvPicPr>
              <p:cNvPr id="10260" name="잉크 10259">
                <a:extLst>
                  <a:ext uri="{FF2B5EF4-FFF2-40B4-BE49-F238E27FC236}">
                    <a16:creationId xmlns:a16="http://schemas.microsoft.com/office/drawing/2014/main" id="{F48C7181-D4F2-4FCC-AC8B-BD6054C6960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555200" y="3494528"/>
                <a:ext cx="6768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280" name="잉크 10279">
                <a:extLst>
                  <a:ext uri="{FF2B5EF4-FFF2-40B4-BE49-F238E27FC236}">
                    <a16:creationId xmlns:a16="http://schemas.microsoft.com/office/drawing/2014/main" id="{AE7AD286-F742-14AA-6120-81FC824E5F35}"/>
                  </a:ext>
                </a:extLst>
              </p14:cNvPr>
              <p14:cNvContentPartPr/>
              <p14:nvPr/>
            </p14:nvContentPartPr>
            <p14:xfrm>
              <a:off x="2899440" y="5473103"/>
              <a:ext cx="1148400" cy="295560"/>
            </p14:xfrm>
          </p:contentPart>
        </mc:Choice>
        <mc:Fallback xmlns="">
          <p:pic>
            <p:nvPicPr>
              <p:cNvPr id="10280" name="잉크 10279">
                <a:extLst>
                  <a:ext uri="{FF2B5EF4-FFF2-40B4-BE49-F238E27FC236}">
                    <a16:creationId xmlns:a16="http://schemas.microsoft.com/office/drawing/2014/main" id="{AE7AD286-F742-14AA-6120-81FC824E5F3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884315" y="5457623"/>
                <a:ext cx="117901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281" name="잉크 10280">
                <a:extLst>
                  <a:ext uri="{FF2B5EF4-FFF2-40B4-BE49-F238E27FC236}">
                    <a16:creationId xmlns:a16="http://schemas.microsoft.com/office/drawing/2014/main" id="{3E39AC88-83C0-6876-D5AC-081051827252}"/>
                  </a:ext>
                </a:extLst>
              </p14:cNvPr>
              <p14:cNvContentPartPr/>
              <p14:nvPr/>
            </p14:nvContentPartPr>
            <p14:xfrm>
              <a:off x="1800000" y="5474183"/>
              <a:ext cx="900720" cy="343440"/>
            </p14:xfrm>
          </p:contentPart>
        </mc:Choice>
        <mc:Fallback xmlns="">
          <p:pic>
            <p:nvPicPr>
              <p:cNvPr id="10281" name="잉크 10280">
                <a:extLst>
                  <a:ext uri="{FF2B5EF4-FFF2-40B4-BE49-F238E27FC236}">
                    <a16:creationId xmlns:a16="http://schemas.microsoft.com/office/drawing/2014/main" id="{3E39AC88-83C0-6876-D5AC-08105182725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84874" y="5459063"/>
                <a:ext cx="931332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307" name="잉크 10306">
                <a:extLst>
                  <a:ext uri="{FF2B5EF4-FFF2-40B4-BE49-F238E27FC236}">
                    <a16:creationId xmlns:a16="http://schemas.microsoft.com/office/drawing/2014/main" id="{B7678B75-0569-B19B-13CA-911074A3EAAF}"/>
                  </a:ext>
                </a:extLst>
              </p14:cNvPr>
              <p14:cNvContentPartPr/>
              <p14:nvPr/>
            </p14:nvContentPartPr>
            <p14:xfrm>
              <a:off x="6391800" y="5484983"/>
              <a:ext cx="374400" cy="284400"/>
            </p14:xfrm>
          </p:contentPart>
        </mc:Choice>
        <mc:Fallback xmlns="">
          <p:pic>
            <p:nvPicPr>
              <p:cNvPr id="10307" name="잉크 10306">
                <a:extLst>
                  <a:ext uri="{FF2B5EF4-FFF2-40B4-BE49-F238E27FC236}">
                    <a16:creationId xmlns:a16="http://schemas.microsoft.com/office/drawing/2014/main" id="{B7678B75-0569-B19B-13CA-911074A3EAA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376680" y="5469863"/>
                <a:ext cx="40464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308" name="잉크 10307">
                <a:extLst>
                  <a:ext uri="{FF2B5EF4-FFF2-40B4-BE49-F238E27FC236}">
                    <a16:creationId xmlns:a16="http://schemas.microsoft.com/office/drawing/2014/main" id="{950DF919-EE6F-74C9-0654-81F2370B63FC}"/>
                  </a:ext>
                </a:extLst>
              </p14:cNvPr>
              <p14:cNvContentPartPr/>
              <p14:nvPr/>
            </p14:nvContentPartPr>
            <p14:xfrm>
              <a:off x="5249520" y="5458343"/>
              <a:ext cx="984960" cy="286920"/>
            </p14:xfrm>
          </p:contentPart>
        </mc:Choice>
        <mc:Fallback xmlns="">
          <p:pic>
            <p:nvPicPr>
              <p:cNvPr id="10308" name="잉크 10307">
                <a:extLst>
                  <a:ext uri="{FF2B5EF4-FFF2-40B4-BE49-F238E27FC236}">
                    <a16:creationId xmlns:a16="http://schemas.microsoft.com/office/drawing/2014/main" id="{950DF919-EE6F-74C9-0654-81F2370B63F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234040" y="5442863"/>
                <a:ext cx="101556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309" name="잉크 10308">
                <a:extLst>
                  <a:ext uri="{FF2B5EF4-FFF2-40B4-BE49-F238E27FC236}">
                    <a16:creationId xmlns:a16="http://schemas.microsoft.com/office/drawing/2014/main" id="{51CAF5D9-62CB-FA3A-86F5-38F2BDA81B4C}"/>
                  </a:ext>
                </a:extLst>
              </p14:cNvPr>
              <p14:cNvContentPartPr/>
              <p14:nvPr/>
            </p14:nvContentPartPr>
            <p14:xfrm>
              <a:off x="4349520" y="5460863"/>
              <a:ext cx="290160" cy="282240"/>
            </p14:xfrm>
          </p:contentPart>
        </mc:Choice>
        <mc:Fallback xmlns="">
          <p:pic>
            <p:nvPicPr>
              <p:cNvPr id="10309" name="잉크 10308">
                <a:extLst>
                  <a:ext uri="{FF2B5EF4-FFF2-40B4-BE49-F238E27FC236}">
                    <a16:creationId xmlns:a16="http://schemas.microsoft.com/office/drawing/2014/main" id="{51CAF5D9-62CB-FA3A-86F5-38F2BDA81B4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334040" y="5445743"/>
                <a:ext cx="32076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0314" name="잉크 10313">
                <a:extLst>
                  <a:ext uri="{FF2B5EF4-FFF2-40B4-BE49-F238E27FC236}">
                    <a16:creationId xmlns:a16="http://schemas.microsoft.com/office/drawing/2014/main" id="{4F2854C1-893D-8CE8-5847-8C93F71F4DC6}"/>
                  </a:ext>
                </a:extLst>
              </p14:cNvPr>
              <p14:cNvContentPartPr/>
              <p14:nvPr/>
            </p14:nvContentPartPr>
            <p14:xfrm>
              <a:off x="4777920" y="5458703"/>
              <a:ext cx="181800" cy="276840"/>
            </p14:xfrm>
          </p:contentPart>
        </mc:Choice>
        <mc:Fallback>
          <p:pic>
            <p:nvPicPr>
              <p:cNvPr id="10314" name="잉크 10313">
                <a:extLst>
                  <a:ext uri="{FF2B5EF4-FFF2-40B4-BE49-F238E27FC236}">
                    <a16:creationId xmlns:a16="http://schemas.microsoft.com/office/drawing/2014/main" id="{4F2854C1-893D-8CE8-5847-8C93F71F4DC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762440" y="5443223"/>
                <a:ext cx="21240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345" name="잉크 10344">
                <a:extLst>
                  <a:ext uri="{FF2B5EF4-FFF2-40B4-BE49-F238E27FC236}">
                    <a16:creationId xmlns:a16="http://schemas.microsoft.com/office/drawing/2014/main" id="{AE71B2F9-3090-40FE-EB21-3C0DC6ED9A20}"/>
                  </a:ext>
                </a:extLst>
              </p14:cNvPr>
              <p14:cNvContentPartPr/>
              <p14:nvPr/>
            </p14:nvContentPartPr>
            <p14:xfrm>
              <a:off x="8680680" y="5464103"/>
              <a:ext cx="489600" cy="293400"/>
            </p14:xfrm>
          </p:contentPart>
        </mc:Choice>
        <mc:Fallback xmlns="">
          <p:pic>
            <p:nvPicPr>
              <p:cNvPr id="10345" name="잉크 10344">
                <a:extLst>
                  <a:ext uri="{FF2B5EF4-FFF2-40B4-BE49-F238E27FC236}">
                    <a16:creationId xmlns:a16="http://schemas.microsoft.com/office/drawing/2014/main" id="{AE71B2F9-3090-40FE-EB21-3C0DC6ED9A2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665560" y="5448964"/>
                <a:ext cx="520200" cy="3240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346" name="잉크 10345">
                <a:extLst>
                  <a:ext uri="{FF2B5EF4-FFF2-40B4-BE49-F238E27FC236}">
                    <a16:creationId xmlns:a16="http://schemas.microsoft.com/office/drawing/2014/main" id="{14F4ED2B-AB07-F401-2EA1-81437EBB3063}"/>
                  </a:ext>
                </a:extLst>
              </p14:cNvPr>
              <p14:cNvContentPartPr/>
              <p14:nvPr/>
            </p14:nvContentPartPr>
            <p14:xfrm>
              <a:off x="7992000" y="5488583"/>
              <a:ext cx="514080" cy="262440"/>
            </p14:xfrm>
          </p:contentPart>
        </mc:Choice>
        <mc:Fallback xmlns="">
          <p:pic>
            <p:nvPicPr>
              <p:cNvPr id="10346" name="잉크 10345">
                <a:extLst>
                  <a:ext uri="{FF2B5EF4-FFF2-40B4-BE49-F238E27FC236}">
                    <a16:creationId xmlns:a16="http://schemas.microsoft.com/office/drawing/2014/main" id="{14F4ED2B-AB07-F401-2EA1-81437EBB306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976869" y="5473124"/>
                <a:ext cx="544701" cy="2929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347" name="잉크 10346">
                <a:extLst>
                  <a:ext uri="{FF2B5EF4-FFF2-40B4-BE49-F238E27FC236}">
                    <a16:creationId xmlns:a16="http://schemas.microsoft.com/office/drawing/2014/main" id="{F8B7D894-F7B0-28F7-8953-D8E1A7BCEF9A}"/>
                  </a:ext>
                </a:extLst>
              </p14:cNvPr>
              <p14:cNvContentPartPr/>
              <p14:nvPr/>
            </p14:nvContentPartPr>
            <p14:xfrm>
              <a:off x="7484760" y="5481743"/>
              <a:ext cx="320400" cy="311760"/>
            </p14:xfrm>
          </p:contentPart>
        </mc:Choice>
        <mc:Fallback xmlns="">
          <p:pic>
            <p:nvPicPr>
              <p:cNvPr id="10347" name="잉크 10346">
                <a:extLst>
                  <a:ext uri="{FF2B5EF4-FFF2-40B4-BE49-F238E27FC236}">
                    <a16:creationId xmlns:a16="http://schemas.microsoft.com/office/drawing/2014/main" id="{F8B7D894-F7B0-28F7-8953-D8E1A7BCEF9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469280" y="5466623"/>
                <a:ext cx="35100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348" name="잉크 10347">
                <a:extLst>
                  <a:ext uri="{FF2B5EF4-FFF2-40B4-BE49-F238E27FC236}">
                    <a16:creationId xmlns:a16="http://schemas.microsoft.com/office/drawing/2014/main" id="{A8BDC1F8-34BC-2B80-435E-96751E434C7C}"/>
                  </a:ext>
                </a:extLst>
              </p14:cNvPr>
              <p14:cNvContentPartPr/>
              <p14:nvPr/>
            </p14:nvContentPartPr>
            <p14:xfrm>
              <a:off x="6971040" y="5454743"/>
              <a:ext cx="314640" cy="367560"/>
            </p14:xfrm>
          </p:contentPart>
        </mc:Choice>
        <mc:Fallback xmlns="">
          <p:pic>
            <p:nvPicPr>
              <p:cNvPr id="10348" name="잉크 10347">
                <a:extLst>
                  <a:ext uri="{FF2B5EF4-FFF2-40B4-BE49-F238E27FC236}">
                    <a16:creationId xmlns:a16="http://schemas.microsoft.com/office/drawing/2014/main" id="{A8BDC1F8-34BC-2B80-435E-96751E434C7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955920" y="5439623"/>
                <a:ext cx="34488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C4E3E61B-441F-4145-429D-20B0F58B2CB4}"/>
                  </a:ext>
                </a:extLst>
              </p14:cNvPr>
              <p14:cNvContentPartPr/>
              <p14:nvPr/>
            </p14:nvContentPartPr>
            <p14:xfrm>
              <a:off x="4549063" y="5635724"/>
              <a:ext cx="119880" cy="15768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C4E3E61B-441F-4145-429D-20B0F58B2CB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533943" y="5620604"/>
                <a:ext cx="1504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F59B1204-554A-B05B-E1E3-B8FC155E6FAE}"/>
                  </a:ext>
                </a:extLst>
              </p14:cNvPr>
              <p14:cNvContentPartPr/>
              <p14:nvPr/>
            </p14:nvContentPartPr>
            <p14:xfrm>
              <a:off x="72823" y="3769844"/>
              <a:ext cx="1031400" cy="2394360"/>
            </p14:xfrm>
          </p:contentPart>
        </mc:Choice>
        <mc:Fallback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F59B1204-554A-B05B-E1E3-B8FC155E6FA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7343" y="3754724"/>
                <a:ext cx="1062000" cy="242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9373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/>
              <a:t>Determining single layer’s sensitivity to pruning</a:t>
            </a:r>
            <a:endParaRPr kumimoji="1"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AF2C187-0F7B-3088-D810-FBE27C7B91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024" y="1021393"/>
                <a:ext cx="11708781" cy="543804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3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각 </a:t>
                </a:r>
                <a:r>
                  <a:rPr lang="en-US" altLang="ko-KR" sz="13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layer</a:t>
                </a:r>
                <a:r>
                  <a:rPr lang="ko-KR" altLang="en-US" sz="13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의 </a:t>
                </a:r>
                <a:r>
                  <a:rPr lang="en-US" altLang="ko-KR" sz="1300" b="1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sensitivity to pruning</a:t>
                </a:r>
                <a:r>
                  <a:rPr lang="ko-KR" altLang="en-US" sz="13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을 이해하기 위해</a:t>
                </a:r>
                <a:r>
                  <a:rPr lang="en-US" altLang="ko-KR" sz="13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 </a:t>
                </a:r>
                <a:r>
                  <a:rPr lang="ko-KR" altLang="en-US" sz="13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각 </a:t>
                </a:r>
                <a:r>
                  <a:rPr lang="en-US" altLang="ko-KR" sz="13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layer</a:t>
                </a:r>
                <a:r>
                  <a:rPr lang="ko-KR" altLang="en-US" sz="1300" dirty="0" err="1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를</a:t>
                </a:r>
                <a:r>
                  <a:rPr lang="ko-KR" altLang="en-US" sz="13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 독립적으로 </a:t>
                </a:r>
                <a:r>
                  <a:rPr lang="en-US" altLang="ko-KR" sz="13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pruning</a:t>
                </a:r>
                <a:r>
                  <a:rPr lang="ko-KR" altLang="en-US" sz="13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한 뒤</a:t>
                </a:r>
                <a:r>
                  <a:rPr lang="en-US" altLang="ko-KR" sz="13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, accuracy</a:t>
                </a:r>
                <a:r>
                  <a:rPr lang="ko-KR" altLang="en-US" sz="1300" dirty="0" err="1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를</a:t>
                </a:r>
                <a:r>
                  <a:rPr lang="ko-KR" altLang="en-US" sz="13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 관찰</a:t>
                </a:r>
                <a:r>
                  <a:rPr lang="en-US" altLang="ko-KR" sz="13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3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Sensitive</a:t>
                </a:r>
                <a:r>
                  <a:rPr kumimoji="1" lang="ko-KR" altLang="en-US" sz="13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하다 </a:t>
                </a:r>
                <a:r>
                  <a:rPr kumimoji="1" lang="en-US" altLang="ko-KR" sz="13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= </a:t>
                </a:r>
                <a:r>
                  <a:rPr kumimoji="1" lang="ko-KR" altLang="en-US" sz="13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해당 </a:t>
                </a:r>
                <a:r>
                  <a:rPr kumimoji="1" lang="en-US" altLang="ko-KR" sz="13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layer</a:t>
                </a:r>
                <a:r>
                  <a:rPr kumimoji="1" lang="ko-KR" altLang="en-US" sz="13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의 </a:t>
                </a:r>
                <a:r>
                  <a:rPr kumimoji="1" lang="en-US" altLang="ko-KR" sz="13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parameter pruning ratio</a:t>
                </a:r>
                <a:r>
                  <a:rPr kumimoji="1" lang="ko-KR" altLang="en-US" sz="13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가 높아질수록 </a:t>
                </a:r>
                <a:r>
                  <a:rPr kumimoji="1" lang="en-US" altLang="ko-KR" sz="13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accuracy</a:t>
                </a:r>
                <a:r>
                  <a:rPr kumimoji="1" lang="ko-KR" altLang="en-US" sz="13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가 크게 떨어진다</a:t>
                </a:r>
                <a:r>
                  <a:rPr kumimoji="1" lang="en-US" altLang="ko-KR" sz="13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.</a:t>
                </a:r>
                <a:endParaRPr lang="en-US" altLang="ko-KR" sz="1300" dirty="0">
                  <a:solidFill>
                    <a:prstClr val="black"/>
                  </a:solidFill>
                  <a:latin typeface="+mj-lt"/>
                  <a:ea typeface="맑은 고딕" panose="020B0503020000020004" pitchFamily="34" charset="-127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300" dirty="0">
                  <a:solidFill>
                    <a:prstClr val="black"/>
                  </a:solidFill>
                  <a:latin typeface="+mj-lt"/>
                  <a:ea typeface="맑은 고딕" panose="020B0503020000020004" pitchFamily="34" charset="-127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300" dirty="0">
                  <a:solidFill>
                    <a:prstClr val="black"/>
                  </a:solidFill>
                  <a:latin typeface="+mj-lt"/>
                  <a:ea typeface="맑은 고딕" panose="020B0503020000020004" pitchFamily="34" charset="-127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300" dirty="0">
                  <a:solidFill>
                    <a:prstClr val="black"/>
                  </a:solidFill>
                  <a:latin typeface="+mj-lt"/>
                  <a:ea typeface="맑은 고딕" panose="020B0503020000020004" pitchFamily="34" charset="-127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300" dirty="0">
                  <a:solidFill>
                    <a:prstClr val="black"/>
                  </a:solidFill>
                  <a:latin typeface="+mj-lt"/>
                  <a:ea typeface="맑은 고딕" panose="020B0503020000020004" pitchFamily="34" charset="-127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300" dirty="0">
                  <a:solidFill>
                    <a:prstClr val="black"/>
                  </a:solidFill>
                  <a:latin typeface="+mj-lt"/>
                  <a:ea typeface="맑은 고딕" panose="020B0503020000020004" pitchFamily="34" charset="-127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300" dirty="0">
                  <a:solidFill>
                    <a:prstClr val="black"/>
                  </a:solidFill>
                  <a:latin typeface="+mj-lt"/>
                  <a:ea typeface="맑은 고딕" panose="020B0503020000020004" pitchFamily="34" charset="-127"/>
                  <a:sym typeface="Wingdings" pitchFamily="2" charset="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ko-KR" sz="1300" dirty="0">
                  <a:solidFill>
                    <a:prstClr val="black"/>
                  </a:solidFill>
                  <a:latin typeface="+mj-lt"/>
                  <a:ea typeface="맑은 고딕" panose="020B0503020000020004" pitchFamily="34" charset="-127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3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Larger slope = Channel</a:t>
                </a:r>
                <a:r>
                  <a:rPr lang="ko-KR" altLang="en-US" sz="13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들의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3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kumimoji="1" lang="en-US" altLang="ko-KR" sz="13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ko-KR" sz="1300" dirty="0"/>
                  <a:t>-norm </a:t>
                </a:r>
                <a:r>
                  <a:rPr kumimoji="1" lang="ko-KR" altLang="en-US" sz="1300" dirty="0"/>
                  <a:t>값이 골고루 분포되어 있는 경우</a:t>
                </a:r>
                <a:r>
                  <a:rPr kumimoji="1" lang="en-US" altLang="ko-KR" sz="1300" dirty="0"/>
                  <a:t> </a:t>
                </a:r>
                <a:r>
                  <a:rPr kumimoji="1" lang="en-US" altLang="ko-KR" sz="1300" dirty="0">
                    <a:sym typeface="Wingdings" pitchFamily="2" charset="2"/>
                  </a:rPr>
                  <a:t> less sensitive to pruning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3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Flat slope = Channel</a:t>
                </a:r>
                <a:r>
                  <a:rPr kumimoji="1" lang="ko-KR" altLang="en-US" sz="13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들의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3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kumimoji="1" lang="en-US" altLang="ko-KR" sz="13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ko-KR" sz="1300" dirty="0"/>
                  <a:t>-norm </a:t>
                </a:r>
                <a:r>
                  <a:rPr kumimoji="1" lang="ko-KR" altLang="en-US" sz="1300" dirty="0"/>
                  <a:t>값이 특정 값에 </a:t>
                </a:r>
                <a:r>
                  <a:rPr kumimoji="1" lang="ko-KR" altLang="en-US" sz="1300" dirty="0" err="1"/>
                  <a:t>몰려있는</a:t>
                </a:r>
                <a:r>
                  <a:rPr kumimoji="1" lang="ko-KR" altLang="en-US" sz="1300" dirty="0"/>
                  <a:t> 경우 </a:t>
                </a:r>
                <a:r>
                  <a:rPr kumimoji="1" lang="en-US" altLang="ko-KR" sz="1300" dirty="0">
                    <a:sym typeface="Wingdings" pitchFamily="2" charset="2"/>
                  </a:rPr>
                  <a:t> more sensitive to pruning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300" b="1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Pruning</a:t>
                </a:r>
                <a:r>
                  <a:rPr kumimoji="1" lang="ko-KR" altLang="en-US" sz="1300" b="1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에 대한 각 </a:t>
                </a:r>
                <a:r>
                  <a:rPr kumimoji="1" lang="en-US" altLang="ko-KR" sz="1300" b="1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layer</a:t>
                </a:r>
                <a:r>
                  <a:rPr kumimoji="1" lang="ko-KR" altLang="en-US" sz="1300" b="1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들의 </a:t>
                </a:r>
                <a:r>
                  <a:rPr kumimoji="1" lang="en-US" altLang="ko-KR" sz="1300" b="1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sensitivity</a:t>
                </a:r>
                <a:r>
                  <a:rPr kumimoji="1" lang="ko-KR" altLang="en-US" sz="1300" b="1" dirty="0" err="1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를</a:t>
                </a:r>
                <a:r>
                  <a:rPr kumimoji="1" lang="ko-KR" altLang="en-US" sz="1300" b="1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 기반하여 경험적으로 각 </a:t>
                </a:r>
                <a:r>
                  <a:rPr kumimoji="1" lang="en-US" altLang="ko-KR" sz="1300" b="1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layer</a:t>
                </a:r>
                <a:r>
                  <a:rPr kumimoji="1" lang="ko-KR" altLang="en-US" sz="1300" b="1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에 </a:t>
                </a:r>
                <a:r>
                  <a:rPr kumimoji="1" lang="en-US" altLang="ko-KR" sz="1300" b="1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pruning</a:t>
                </a:r>
                <a:r>
                  <a:rPr kumimoji="1" lang="ko-KR" altLang="en-US" sz="1300" b="1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할 </a:t>
                </a:r>
                <a:r>
                  <a:rPr kumimoji="1" lang="en-US" altLang="ko-KR" sz="1300" b="1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filter</a:t>
                </a:r>
                <a:r>
                  <a:rPr kumimoji="1" lang="ko-KR" altLang="en-US" sz="1300" b="1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의 개수</a:t>
                </a:r>
                <a:r>
                  <a:rPr kumimoji="1" lang="en-US" altLang="ko-KR" sz="1300" b="1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(m)</a:t>
                </a:r>
                <a:r>
                  <a:rPr kumimoji="1" lang="ko-KR" altLang="en-US" sz="1300" b="1" dirty="0" err="1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를</a:t>
                </a:r>
                <a:r>
                  <a:rPr kumimoji="1" lang="ko-KR" altLang="en-US" sz="1300" b="1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 결정했다</a:t>
                </a:r>
                <a:r>
                  <a:rPr kumimoji="1" lang="en-US" altLang="ko-KR" sz="1300" b="1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.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AF2C187-0F7B-3088-D810-FBE27C7B91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024" y="1021393"/>
                <a:ext cx="11708781" cy="5438047"/>
              </a:xfrm>
              <a:blipFill>
                <a:blip r:embed="rId2"/>
                <a:stretch>
                  <a:fillRect l="-1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>
            <a:extLst>
              <a:ext uri="{FF2B5EF4-FFF2-40B4-BE49-F238E27FC236}">
                <a16:creationId xmlns:a16="http://schemas.microsoft.com/office/drawing/2014/main" id="{D3E3CAC7-24E4-28AB-FD30-DB2E324FF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186" y="1878103"/>
            <a:ext cx="6197628" cy="291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543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/>
              <a:t>Pruning filters across multiple layers</a:t>
            </a:r>
            <a:endParaRPr kumimoji="1" lang="ko-KR" altLang="en-US" b="1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7C182E8-7B60-B4D3-CF81-7D4316C96381}"/>
              </a:ext>
            </a:extLst>
          </p:cNvPr>
          <p:cNvSpPr txBox="1">
            <a:spLocks/>
          </p:cNvSpPr>
          <p:nvPr/>
        </p:nvSpPr>
        <p:spPr>
          <a:xfrm>
            <a:off x="5988196" y="2394857"/>
            <a:ext cx="6088585" cy="370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300" b="1" dirty="0"/>
              <a:t>2.  Greedy pruning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300" dirty="0"/>
              <a:t>Previous layer</a:t>
            </a:r>
            <a:r>
              <a:rPr lang="ko-KR" altLang="en-US" sz="1300" dirty="0"/>
              <a:t>에서 이미 제거되어진 </a:t>
            </a:r>
            <a:r>
              <a:rPr lang="en-US" altLang="ko-KR" sz="1300" dirty="0"/>
              <a:t>channel</a:t>
            </a:r>
            <a:r>
              <a:rPr lang="ko-KR" altLang="en-US" sz="1300" dirty="0"/>
              <a:t>은 포함하지 않고</a:t>
            </a:r>
            <a:endParaRPr lang="en-US" altLang="ko-KR" sz="13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300" dirty="0"/>
              <a:t>Filter sum</a:t>
            </a:r>
            <a:r>
              <a:rPr lang="ko-KR" altLang="en-US" sz="1300" dirty="0"/>
              <a:t>을 계산한다</a:t>
            </a:r>
            <a:r>
              <a:rPr lang="en-US" altLang="ko-KR" sz="13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500" b="1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E6E7D7EC-B13D-79C3-A2E3-3FA88D997BC7}"/>
              </a:ext>
            </a:extLst>
          </p:cNvPr>
          <p:cNvSpPr txBox="1">
            <a:spLocks/>
          </p:cNvSpPr>
          <p:nvPr/>
        </p:nvSpPr>
        <p:spPr>
          <a:xfrm>
            <a:off x="115220" y="2394857"/>
            <a:ext cx="5872976" cy="4109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300" b="1" dirty="0"/>
              <a:t>1. Independent pruning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4A247DDC-8C0D-D3DA-6426-FB484E145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024" y="1021393"/>
            <a:ext cx="11708781" cy="577957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Deep network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에서는 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layer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마다 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pruning and retraining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하는 것은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 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매우 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time-consuming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하다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1300" b="1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Network </a:t>
            </a:r>
            <a:r>
              <a:rPr kumimoji="1" lang="ko-KR" altLang="en-US" sz="1300" b="1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전체의 </a:t>
            </a:r>
            <a:r>
              <a:rPr kumimoji="1" lang="en-US" altLang="ko-KR" sz="1300" b="1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layer</a:t>
            </a:r>
            <a:r>
              <a:rPr kumimoji="1" lang="ko-KR" altLang="en-US" sz="1300" b="1" dirty="0" err="1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를</a:t>
            </a:r>
            <a:r>
              <a:rPr kumimoji="1" lang="ko-KR" altLang="en-US" sz="1300" b="1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 </a:t>
            </a:r>
            <a:r>
              <a:rPr kumimoji="1" lang="en-US" altLang="ko-KR" sz="1300" b="1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pruning</a:t>
            </a:r>
            <a:r>
              <a:rPr kumimoji="1" lang="ko-KR" altLang="en-US" sz="1300" b="1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하는 것은 </a:t>
            </a:r>
            <a:r>
              <a:rPr kumimoji="1" lang="en-US" altLang="ko-KR" sz="1300" b="1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network</a:t>
            </a:r>
            <a:r>
              <a:rPr kumimoji="1" lang="ko-KR" altLang="en-US" sz="1300" b="1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의 </a:t>
            </a:r>
            <a:r>
              <a:rPr kumimoji="1" lang="en-US" altLang="ko-KR" sz="1300" b="1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robustness</a:t>
            </a:r>
            <a:r>
              <a:rPr kumimoji="1" lang="ko-KR" altLang="en-US" sz="1300" b="1" dirty="0" err="1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를</a:t>
            </a:r>
            <a:r>
              <a:rPr kumimoji="1" lang="ko-KR" altLang="en-US" sz="1300" b="1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 전체적인 관점에서 파악할 수 있어 </a:t>
            </a:r>
            <a:r>
              <a:rPr kumimoji="1" lang="en-US" altLang="ko-KR" sz="1300" b="1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network </a:t>
            </a:r>
            <a:r>
              <a:rPr kumimoji="1" lang="ko-KR" altLang="en-US" sz="1300" b="1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규모를 작게 만들 수 있다</a:t>
            </a:r>
            <a:r>
              <a:rPr kumimoji="1" lang="en-US" altLang="ko-KR" sz="1300" b="1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. (?)</a:t>
            </a:r>
          </a:p>
          <a:p>
            <a:pPr>
              <a:lnSpc>
                <a:spcPct val="150000"/>
              </a:lnSpc>
            </a:pPr>
            <a:r>
              <a:rPr kumimoji="1" lang="ko-KR" altLang="en-US" sz="1300" b="1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따라서 </a:t>
            </a:r>
            <a:r>
              <a:rPr kumimoji="1" lang="en-US" altLang="ko-KR" sz="1300" b="1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complex network</a:t>
            </a:r>
            <a:r>
              <a:rPr kumimoji="1" lang="ko-KR" altLang="en-US" sz="1300" b="1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에서는 </a:t>
            </a:r>
            <a:r>
              <a:rPr kumimoji="1" lang="en-US" altLang="ko-KR" sz="1300" b="1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holistic approach(</a:t>
            </a:r>
            <a:r>
              <a:rPr kumimoji="1" lang="ko-KR" altLang="en-US" sz="1300" b="1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전체적인 접근</a:t>
            </a:r>
            <a:r>
              <a:rPr kumimoji="1" lang="en-US" altLang="ko-KR" sz="1300" b="1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)</a:t>
            </a:r>
            <a:r>
              <a:rPr kumimoji="1" lang="ko-KR" altLang="en-US" sz="1300" b="1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이 필수적일지 모른다</a:t>
            </a:r>
            <a:r>
              <a:rPr kumimoji="1" lang="en-US" altLang="ko-KR" sz="1300" b="1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. (?)</a:t>
            </a:r>
          </a:p>
          <a:p>
            <a:pPr marL="0" indent="0">
              <a:lnSpc>
                <a:spcPct val="150000"/>
              </a:lnSpc>
              <a:buNone/>
            </a:pPr>
            <a:endParaRPr kumimoji="1" lang="en-US" altLang="ko-KR" sz="1300" b="1" dirty="0">
              <a:solidFill>
                <a:prstClr val="black"/>
              </a:solidFill>
              <a:latin typeface="+mj-lt"/>
              <a:ea typeface="맑은 고딕" panose="020B0503020000020004" pitchFamily="34" charset="-127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kumimoji="1" lang="en-US" altLang="ko-KR" sz="1300" b="1" dirty="0">
              <a:solidFill>
                <a:prstClr val="black"/>
              </a:solidFill>
              <a:latin typeface="+mj-lt"/>
              <a:ea typeface="맑은 고딕" panose="020B0503020000020004" pitchFamily="34" charset="-127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kumimoji="1" lang="en-US" altLang="ko-KR" sz="1300" b="1" dirty="0">
              <a:solidFill>
                <a:prstClr val="black"/>
              </a:solidFill>
              <a:latin typeface="+mj-lt"/>
              <a:ea typeface="맑은 고딕" panose="020B0503020000020004" pitchFamily="34" charset="-127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kumimoji="1" lang="en-US" altLang="ko-KR" sz="1300" b="1" dirty="0">
              <a:solidFill>
                <a:prstClr val="black"/>
              </a:solidFill>
              <a:latin typeface="+mj-lt"/>
              <a:ea typeface="맑은 고딕" panose="020B0503020000020004" pitchFamily="34" charset="-127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kumimoji="1" lang="en-US" altLang="ko-KR" sz="1300" b="1" dirty="0">
              <a:solidFill>
                <a:prstClr val="black"/>
              </a:solidFill>
              <a:latin typeface="+mj-lt"/>
              <a:ea typeface="맑은 고딕" panose="020B0503020000020004" pitchFamily="34" charset="-127"/>
              <a:sym typeface="Wingdings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kumimoji="1" lang="en-US" altLang="ko-KR" sz="1300" b="1" dirty="0">
              <a:solidFill>
                <a:prstClr val="black"/>
              </a:solidFill>
              <a:latin typeface="+mj-lt"/>
              <a:ea typeface="맑은 고딕" panose="020B0503020000020004" pitchFamily="34" charset="-127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kumimoji="1" lang="en-US" altLang="ko-KR" sz="1300" b="1" dirty="0">
              <a:solidFill>
                <a:prstClr val="black"/>
              </a:solidFill>
              <a:latin typeface="+mj-lt"/>
              <a:ea typeface="맑은 고딕" panose="020B0503020000020004" pitchFamily="34" charset="-127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하지만 두 방식은 </a:t>
            </a:r>
            <a:r>
              <a:rPr kumimoji="1"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filter sum</a:t>
            </a:r>
            <a:r>
              <a:rPr kumimoji="1"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을 계산할 때</a:t>
            </a:r>
            <a:r>
              <a:rPr kumimoji="1"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, pruning</a:t>
            </a:r>
            <a:r>
              <a:rPr kumimoji="1"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된 </a:t>
            </a:r>
            <a:r>
              <a:rPr kumimoji="1"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channel</a:t>
            </a:r>
            <a:r>
              <a:rPr kumimoji="1"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을 포함할 것인지 아닌지를 결정하는 방식이므로 </a:t>
            </a:r>
            <a:endParaRPr kumimoji="1" lang="en-US" altLang="ko-KR" sz="1300" dirty="0">
              <a:solidFill>
                <a:prstClr val="black"/>
              </a:solidFill>
              <a:latin typeface="+mj-lt"/>
              <a:ea typeface="맑은 고딕" panose="020B0503020000020004" pitchFamily="34" charset="-127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두 방식 모두 여전히 </a:t>
            </a:r>
            <a:r>
              <a:rPr kumimoji="1"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Parameter</a:t>
            </a:r>
            <a:r>
              <a:rPr kumimoji="1"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는 동일하게</a:t>
            </a:r>
            <a:r>
              <a:rPr kumimoji="1" lang="ko-KR" altLang="en-US" sz="1300" b="1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  </a:t>
            </a:r>
            <a:endParaRPr kumimoji="1" lang="en-US" altLang="ko-KR" sz="1300" b="1" dirty="0">
              <a:solidFill>
                <a:prstClr val="black"/>
              </a:solidFill>
              <a:latin typeface="+mj-lt"/>
              <a:ea typeface="맑은 고딕" panose="020B0503020000020004" pitchFamily="34" charset="-127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(</a:t>
            </a:r>
            <a:r>
              <a:rPr kumimoji="1"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내 생각</a:t>
            </a:r>
            <a:r>
              <a:rPr kumimoji="1"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) </a:t>
            </a:r>
            <a:r>
              <a:rPr kumimoji="1"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어떤 방식이 더 </a:t>
            </a:r>
            <a:r>
              <a:rPr kumimoji="1" lang="ko-KR" altLang="en-US" sz="1300" dirty="0" err="1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좋은지</a:t>
            </a:r>
            <a:r>
              <a:rPr kumimoji="1"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 비교하는 </a:t>
            </a:r>
            <a:r>
              <a:rPr kumimoji="1"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experiment</a:t>
            </a:r>
            <a:r>
              <a:rPr kumimoji="1"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가 있었으면 좋았을 것 같다</a:t>
            </a:r>
            <a:r>
              <a:rPr kumimoji="1"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.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66D38E3-8822-2699-4BAA-73E0F37AE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826" y="3678163"/>
            <a:ext cx="4470247" cy="159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5D7F94B1-EAA9-27D4-28E3-6B4D16FC6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24" y="2872414"/>
            <a:ext cx="5413941" cy="82445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58484C4-0735-8B56-B553-4BA04CD249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2"/>
          <a:stretch/>
        </p:blipFill>
        <p:spPr>
          <a:xfrm>
            <a:off x="3798148" y="5745126"/>
            <a:ext cx="3677634" cy="307691"/>
          </a:xfrm>
          <a:prstGeom prst="rect">
            <a:avLst/>
          </a:prstGeom>
        </p:spPr>
      </p:pic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3F17F3B-AA5B-B533-00E7-9A6EA0033438}"/>
              </a:ext>
            </a:extLst>
          </p:cNvPr>
          <p:cNvCxnSpPr>
            <a:cxnSpLocks/>
          </p:cNvCxnSpPr>
          <p:nvPr/>
        </p:nvCxnSpPr>
        <p:spPr>
          <a:xfrm flipV="1">
            <a:off x="5880950" y="2394857"/>
            <a:ext cx="1" cy="112122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137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ko-KR" b="1" dirty="0"/>
              <a:t>Retraining Pruned Networks to Regain Accuracy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609" y="859316"/>
            <a:ext cx="11708781" cy="543804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Filter</a:t>
            </a:r>
            <a:r>
              <a:rPr lang="ko-KR" altLang="en-US" sz="1300" dirty="0" err="1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를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 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pruning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하고 난 뒤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, performance degradation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은 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network</a:t>
            </a:r>
            <a:r>
              <a:rPr lang="ko-KR" altLang="en-US" sz="1300" dirty="0" err="1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를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 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retraining</a:t>
            </a:r>
            <a:r>
              <a:rPr lang="ko-KR" altLang="en-US" sz="1300" dirty="0" err="1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시켜줌으로써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 보상되어질 수 있음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 (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방법 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2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가지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300" dirty="0">
              <a:solidFill>
                <a:prstClr val="black"/>
              </a:solidFill>
              <a:latin typeface="+mj-lt"/>
              <a:ea typeface="맑은 고딕" panose="020B0503020000020004" pitchFamily="34" charset="-127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solidFill>
                <a:prstClr val="black"/>
              </a:solidFill>
              <a:latin typeface="+mj-lt"/>
              <a:ea typeface="맑은 고딕" panose="020B0503020000020004" pitchFamily="34" charset="-127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solidFill>
                <a:prstClr val="black"/>
              </a:solidFill>
              <a:latin typeface="+mj-lt"/>
              <a:ea typeface="맑은 고딕" panose="020B0503020000020004" pitchFamily="34" charset="-127"/>
              <a:sym typeface="Wingdings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300" dirty="0">
              <a:solidFill>
                <a:prstClr val="black"/>
              </a:solidFill>
              <a:latin typeface="+mj-lt"/>
              <a:ea typeface="맑은 고딕" panose="020B0503020000020004" pitchFamily="34" charset="-127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solidFill>
                <a:prstClr val="black"/>
              </a:solidFill>
              <a:latin typeface="+mj-lt"/>
              <a:ea typeface="맑은 고딕" panose="020B0503020000020004" pitchFamily="34" charset="-127"/>
              <a:sym typeface="Wingdings" pitchFamily="2" charset="2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76DFDDC-E4ED-772F-3DF2-CAB2BA1B1906}"/>
              </a:ext>
            </a:extLst>
          </p:cNvPr>
          <p:cNvSpPr txBox="1">
            <a:spLocks/>
          </p:cNvSpPr>
          <p:nvPr/>
        </p:nvSpPr>
        <p:spPr>
          <a:xfrm>
            <a:off x="5981312" y="1406652"/>
            <a:ext cx="6088585" cy="4373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300" b="1" dirty="0"/>
              <a:t>2. Prune and retrain iteratively 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300" dirty="0"/>
              <a:t>Layer by layer </a:t>
            </a:r>
            <a:r>
              <a:rPr lang="ko-KR" altLang="en-US" sz="1300" dirty="0"/>
              <a:t>또는 </a:t>
            </a:r>
            <a:r>
              <a:rPr lang="en-US" altLang="ko-KR" sz="1300" dirty="0"/>
              <a:t>filter by filter</a:t>
            </a:r>
            <a:r>
              <a:rPr lang="ko-KR" altLang="en-US" sz="1300" dirty="0"/>
              <a:t>로 </a:t>
            </a:r>
            <a:r>
              <a:rPr lang="en-US" altLang="ko-KR" sz="1300" dirty="0"/>
              <a:t>pruning</a:t>
            </a:r>
            <a:r>
              <a:rPr lang="ko-KR" altLang="en-US" sz="1300" dirty="0"/>
              <a:t>하고</a:t>
            </a:r>
            <a:r>
              <a:rPr lang="en-US" altLang="ko-KR" sz="1300" dirty="0"/>
              <a:t>, iteratively retraining</a:t>
            </a:r>
            <a:r>
              <a:rPr lang="ko-KR" altLang="en-US" sz="1300" dirty="0"/>
              <a:t>시킨다</a:t>
            </a:r>
            <a:r>
              <a:rPr lang="en-US" altLang="ko-KR" sz="13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3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300" dirty="0"/>
              <a:t>장점 </a:t>
            </a:r>
            <a:r>
              <a:rPr lang="en-US" altLang="ko-KR" sz="1300" dirty="0"/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300" dirty="0"/>
              <a:t>   </a:t>
            </a:r>
            <a:r>
              <a:rPr lang="en-US" altLang="ko-KR" sz="1300" dirty="0"/>
              <a:t>(</a:t>
            </a:r>
            <a:r>
              <a:rPr lang="ko-KR" altLang="en-US" sz="1300" dirty="0"/>
              <a:t>내 생각</a:t>
            </a:r>
            <a:r>
              <a:rPr lang="en-US" altLang="ko-KR" sz="1300" dirty="0"/>
              <a:t>) </a:t>
            </a:r>
            <a:r>
              <a:rPr lang="ko-KR" altLang="en-US" sz="1300" dirty="0"/>
              <a:t>이전 </a:t>
            </a:r>
            <a:r>
              <a:rPr lang="en-US" altLang="ko-KR" sz="1300" dirty="0"/>
              <a:t>layer</a:t>
            </a:r>
            <a:r>
              <a:rPr lang="ko-KR" altLang="en-US" sz="1300" dirty="0"/>
              <a:t>에서 </a:t>
            </a:r>
            <a:r>
              <a:rPr lang="en-US" altLang="ko-KR" sz="1300" dirty="0"/>
              <a:t>pruning</a:t>
            </a:r>
            <a:r>
              <a:rPr lang="ko-KR" altLang="en-US" sz="1300" dirty="0"/>
              <a:t>한 결과를 </a:t>
            </a:r>
            <a:r>
              <a:rPr lang="en-US" altLang="ko-KR" sz="1300" dirty="0"/>
              <a:t>retraining</a:t>
            </a:r>
            <a:r>
              <a:rPr lang="ko-KR" altLang="en-US" sz="1300" dirty="0"/>
              <a:t>하고나서 다음 </a:t>
            </a:r>
            <a:r>
              <a:rPr lang="en-US" altLang="ko-KR" sz="1300" dirty="0"/>
              <a:t>layer</a:t>
            </a:r>
            <a:r>
              <a:rPr lang="ko-KR" altLang="en-US" sz="1300" dirty="0" err="1"/>
              <a:t>를</a:t>
            </a:r>
            <a:r>
              <a:rPr lang="ko-KR" altLang="en-US" sz="1300" dirty="0"/>
              <a:t> </a:t>
            </a:r>
            <a:endParaRPr lang="en-US" altLang="ko-KR" sz="13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300" dirty="0"/>
              <a:t>   </a:t>
            </a:r>
            <a:r>
              <a:rPr lang="en-US" altLang="ko-KR" sz="1300" dirty="0"/>
              <a:t>pruning</a:t>
            </a:r>
            <a:r>
              <a:rPr lang="ko-KR" altLang="en-US" sz="1300" dirty="0"/>
              <a:t>하기 때문에 이후 </a:t>
            </a:r>
            <a:r>
              <a:rPr lang="en-US" altLang="ko-KR" sz="1300" dirty="0"/>
              <a:t>layer</a:t>
            </a:r>
            <a:r>
              <a:rPr lang="ko-KR" altLang="en-US" sz="1300" dirty="0"/>
              <a:t>에서는 더욱 의미 </a:t>
            </a:r>
            <a:r>
              <a:rPr lang="en-US" altLang="ko-KR" sz="1300" dirty="0"/>
              <a:t>pruning</a:t>
            </a:r>
            <a:r>
              <a:rPr lang="ko-KR" altLang="en-US" sz="1300" dirty="0"/>
              <a:t>이 이루어질 것이다</a:t>
            </a:r>
            <a:r>
              <a:rPr lang="en-US" altLang="ko-KR" sz="13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300" dirty="0"/>
              <a:t>   </a:t>
            </a:r>
            <a:r>
              <a:rPr lang="ko-KR" altLang="en-US" sz="1300" dirty="0"/>
              <a:t>그래서 </a:t>
            </a:r>
            <a:r>
              <a:rPr lang="en-US" altLang="ko-KR" sz="1300" dirty="0"/>
              <a:t>accuracy</a:t>
            </a:r>
            <a:r>
              <a:rPr lang="ko-KR" altLang="en-US" sz="1300" dirty="0"/>
              <a:t>의 손실이 더 적을 것이다</a:t>
            </a:r>
            <a:endParaRPr lang="en-US" altLang="ko-KR" sz="13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300" dirty="0"/>
              <a:t>단점 </a:t>
            </a:r>
            <a:r>
              <a:rPr lang="en-US" altLang="ko-KR" sz="1300" dirty="0"/>
              <a:t>: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300" dirty="0"/>
              <a:t>   retraining </a:t>
            </a:r>
            <a:r>
              <a:rPr lang="ko-KR" altLang="en-US" sz="1300" dirty="0"/>
              <a:t>과정이 매우 느리다</a:t>
            </a:r>
            <a:r>
              <a:rPr lang="en-US" altLang="ko-KR" sz="1300" dirty="0"/>
              <a:t>. (many more epochs)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65FCB04-2E6B-484A-DCA3-F7DF72112427}"/>
              </a:ext>
            </a:extLst>
          </p:cNvPr>
          <p:cNvSpPr txBox="1">
            <a:spLocks/>
          </p:cNvSpPr>
          <p:nvPr/>
        </p:nvSpPr>
        <p:spPr>
          <a:xfrm>
            <a:off x="117514" y="1406652"/>
            <a:ext cx="5872976" cy="459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300" b="1" dirty="0"/>
              <a:t>1. Prune once and retrain :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300" dirty="0" err="1"/>
              <a:t>Multple</a:t>
            </a:r>
            <a:r>
              <a:rPr lang="en-US" altLang="ko-KR" sz="1300" dirty="0"/>
              <a:t> layers</a:t>
            </a:r>
            <a:r>
              <a:rPr lang="ko-KR" altLang="en-US" sz="1300" dirty="0"/>
              <a:t>의 </a:t>
            </a:r>
            <a:r>
              <a:rPr lang="en-US" altLang="ko-KR" sz="1300" dirty="0"/>
              <a:t>filter</a:t>
            </a:r>
            <a:r>
              <a:rPr lang="ko-KR" altLang="en-US" sz="1300" dirty="0"/>
              <a:t>들을 한 번에 </a:t>
            </a:r>
            <a:r>
              <a:rPr lang="en-US" altLang="ko-KR" sz="1300" dirty="0"/>
              <a:t>pruning</a:t>
            </a:r>
            <a:r>
              <a:rPr lang="ko-KR" altLang="en-US" sz="1300" dirty="0"/>
              <a:t>하고</a:t>
            </a:r>
            <a:r>
              <a:rPr lang="en-US" altLang="ko-KR" sz="1300" dirty="0"/>
              <a:t>,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300" dirty="0"/>
              <a:t>original accuracy</a:t>
            </a:r>
            <a:r>
              <a:rPr lang="ko-KR" altLang="en-US" sz="1300" dirty="0"/>
              <a:t>로 복구될 때까지 </a:t>
            </a:r>
            <a:r>
              <a:rPr lang="en-US" altLang="ko-KR" sz="1300" dirty="0"/>
              <a:t>retraining.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3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300" dirty="0"/>
              <a:t>장점 </a:t>
            </a:r>
            <a:r>
              <a:rPr lang="en-US" altLang="ko-KR" sz="1300" dirty="0"/>
              <a:t>: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300" dirty="0"/>
              <a:t>   </a:t>
            </a:r>
            <a:r>
              <a:rPr lang="ko-KR" altLang="en-US" sz="1300" dirty="0"/>
              <a:t>한 번에 </a:t>
            </a:r>
            <a:r>
              <a:rPr lang="en-US" altLang="ko-KR" sz="1300" dirty="0"/>
              <a:t>pruning</a:t>
            </a:r>
            <a:r>
              <a:rPr lang="ko-KR" altLang="en-US" sz="1300" dirty="0"/>
              <a:t>을 하니까 </a:t>
            </a:r>
            <a:r>
              <a:rPr lang="en-US" altLang="ko-KR" sz="1300" dirty="0"/>
              <a:t>pruning</a:t>
            </a:r>
            <a:r>
              <a:rPr lang="ko-KR" altLang="en-US" sz="1300" dirty="0"/>
              <a:t>과정이 매우 빠르다</a:t>
            </a:r>
            <a:r>
              <a:rPr lang="en-US" altLang="ko-KR" sz="13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300" dirty="0"/>
              <a:t>   original training time</a:t>
            </a:r>
            <a:r>
              <a:rPr lang="ko-KR" altLang="en-US" sz="1300" dirty="0"/>
              <a:t>보다 </a:t>
            </a:r>
            <a:r>
              <a:rPr lang="en-US" altLang="ko-KR" sz="1300" dirty="0"/>
              <a:t>retraining time</a:t>
            </a:r>
            <a:r>
              <a:rPr lang="ko-KR" altLang="en-US" sz="1300" dirty="0"/>
              <a:t>이 더 적다</a:t>
            </a:r>
            <a:r>
              <a:rPr lang="en-US" altLang="ko-KR" sz="13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300" dirty="0"/>
              <a:t>단점 </a:t>
            </a:r>
            <a:r>
              <a:rPr lang="en-US" altLang="ko-KR" sz="1300" dirty="0"/>
              <a:t>: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300" dirty="0"/>
              <a:t>   pruning</a:t>
            </a:r>
            <a:r>
              <a:rPr lang="ko-KR" altLang="en-US" sz="1300" dirty="0"/>
              <a:t>에 </a:t>
            </a:r>
            <a:r>
              <a:rPr lang="en-US" altLang="ko-KR" sz="1300" dirty="0"/>
              <a:t>sensitive layer</a:t>
            </a:r>
            <a:r>
              <a:rPr lang="ko-KR" altLang="en-US" sz="1300" dirty="0"/>
              <a:t>들의</a:t>
            </a:r>
            <a:r>
              <a:rPr lang="en-US" altLang="ko-KR" sz="1300" dirty="0"/>
              <a:t> </a:t>
            </a:r>
            <a:r>
              <a:rPr lang="ko-KR" altLang="en-US" sz="1300" dirty="0"/>
              <a:t>많은 </a:t>
            </a:r>
            <a:r>
              <a:rPr lang="en-US" altLang="ko-KR" sz="1300" dirty="0"/>
              <a:t>filter</a:t>
            </a:r>
            <a:r>
              <a:rPr lang="ko-KR" altLang="en-US" sz="1300" dirty="0"/>
              <a:t>들이</a:t>
            </a:r>
            <a:r>
              <a:rPr lang="en-US" altLang="ko-KR" sz="1300" dirty="0"/>
              <a:t> pruning</a:t>
            </a:r>
            <a:r>
              <a:rPr lang="ko-KR" altLang="en-US" sz="1300" dirty="0"/>
              <a:t>되어진다면</a:t>
            </a:r>
            <a:r>
              <a:rPr lang="en-US" altLang="ko-KR" sz="1300" dirty="0"/>
              <a:t>,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300" dirty="0"/>
              <a:t>   accuracy</a:t>
            </a:r>
            <a:r>
              <a:rPr lang="ko-KR" altLang="en-US" sz="1300" dirty="0" err="1"/>
              <a:t>를</a:t>
            </a:r>
            <a:r>
              <a:rPr lang="ko-KR" altLang="en-US" sz="1300" dirty="0"/>
              <a:t> 복구하지 못할 수도 있다</a:t>
            </a:r>
            <a:r>
              <a:rPr lang="en-US" altLang="ko-KR" sz="13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300" b="1" dirty="0"/>
          </a:p>
          <a:p>
            <a:pPr>
              <a:lnSpc>
                <a:spcPct val="150000"/>
              </a:lnSpc>
            </a:pPr>
            <a:endParaRPr lang="en-US" altLang="ko-KR" sz="1300" b="1" dirty="0"/>
          </a:p>
        </p:txBody>
      </p:sp>
    </p:spTree>
    <p:extLst>
      <p:ext uri="{BB962C8B-B14F-4D97-AF65-F5344CB8AC3E}">
        <p14:creationId xmlns:p14="http://schemas.microsoft.com/office/powerpoint/2010/main" val="1644422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Experiments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609" y="859316"/>
            <a:ext cx="11708781" cy="543804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Filter pruning 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방법이기 때문에 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FC layer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에 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parameter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가 많은 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network(</a:t>
            </a:r>
            <a:r>
              <a:rPr lang="en-US" altLang="ko-KR" sz="1300" dirty="0" err="1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AlexNet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)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들을 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pruning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하는 것은 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challenging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하다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     FC layer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의 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parameter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가 적은 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network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들에 대해서 실험을 했다</a:t>
            </a:r>
            <a:endParaRPr lang="en-US" altLang="ko-KR" sz="1300" dirty="0">
              <a:solidFill>
                <a:prstClr val="black"/>
              </a:solidFill>
              <a:latin typeface="+mj-lt"/>
              <a:ea typeface="맑은 고딕" panose="020B0503020000020004" pitchFamily="34" charset="-127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만약 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conv layer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가 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pruned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되어진다면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, 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다음 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BN layer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의 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weight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도 제거됨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300" dirty="0" err="1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ResNet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 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model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들은 기존의 </a:t>
            </a:r>
            <a:r>
              <a:rPr lang="en-US" altLang="ko-KR" sz="1300" dirty="0" err="1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ResNet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과 똑같은 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pre-processing and hyperparameter</a:t>
            </a:r>
            <a:r>
              <a:rPr lang="ko-KR" altLang="en-US" sz="1300" dirty="0" err="1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를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 사용함</a:t>
            </a:r>
            <a:endParaRPr lang="en-US" altLang="ko-KR" sz="1300" dirty="0">
              <a:solidFill>
                <a:prstClr val="black"/>
              </a:solidFill>
              <a:latin typeface="+mj-lt"/>
              <a:ea typeface="맑은 고딕" panose="020B0503020000020004" pitchFamily="34" charset="-127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solidFill>
                <a:prstClr val="black"/>
              </a:solidFill>
              <a:latin typeface="+mj-lt"/>
              <a:ea typeface="맑은 고딕" panose="020B0503020000020004" pitchFamily="34" charset="-127"/>
              <a:sym typeface="Wingdings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300" dirty="0">
              <a:solidFill>
                <a:prstClr val="black"/>
              </a:solidFill>
              <a:latin typeface="+mj-lt"/>
              <a:ea typeface="맑은 고딕" panose="020B0503020000020004" pitchFamily="34" charset="-127"/>
              <a:sym typeface="Wingdings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300" dirty="0">
              <a:solidFill>
                <a:prstClr val="black"/>
              </a:solidFill>
              <a:latin typeface="+mj-lt"/>
              <a:ea typeface="맑은 고딕" panose="020B0503020000020004" pitchFamily="34" charset="-127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solidFill>
                <a:prstClr val="black"/>
              </a:solidFill>
              <a:latin typeface="+mj-lt"/>
              <a:ea typeface="맑은 고딕" panose="020B0503020000020004" pitchFamily="34" charset="-127"/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F81A7E-E855-3C9E-34B6-B54971EA93FC}"/>
              </a:ext>
            </a:extLst>
          </p:cNvPr>
          <p:cNvSpPr txBox="1"/>
          <p:nvPr/>
        </p:nvSpPr>
        <p:spPr>
          <a:xfrm>
            <a:off x="241609" y="3783101"/>
            <a:ext cx="3785845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300" b="1" dirty="0"/>
              <a:t>Pruned</a:t>
            </a:r>
            <a:r>
              <a:rPr kumimoji="1" lang="en-US" altLang="ko-KR" sz="1300" dirty="0"/>
              <a:t> : </a:t>
            </a:r>
          </a:p>
          <a:p>
            <a:r>
              <a:rPr kumimoji="1" lang="ko-KR" altLang="en-US" sz="1300" dirty="0"/>
              <a:t>학습된 </a:t>
            </a:r>
            <a:r>
              <a:rPr kumimoji="1" lang="en-US" altLang="ko-KR" sz="1300" dirty="0"/>
              <a:t>original model</a:t>
            </a:r>
            <a:r>
              <a:rPr kumimoji="1" lang="ko-KR" altLang="en-US" sz="1300" dirty="0"/>
              <a:t>에 </a:t>
            </a:r>
            <a:r>
              <a:rPr kumimoji="1" lang="en-US" altLang="ko-KR" sz="1300" dirty="0"/>
              <a:t>pruning</a:t>
            </a:r>
            <a:r>
              <a:rPr kumimoji="1" lang="ko-KR" altLang="en-US" sz="1300" dirty="0"/>
              <a:t>하여 </a:t>
            </a:r>
            <a:r>
              <a:rPr kumimoji="1" lang="en-US" altLang="ko-KR" sz="1300" dirty="0"/>
              <a:t>retraining</a:t>
            </a:r>
          </a:p>
          <a:p>
            <a:endParaRPr kumimoji="1" lang="en-US" altLang="ko-KR" sz="1300" dirty="0"/>
          </a:p>
          <a:p>
            <a:r>
              <a:rPr kumimoji="1" lang="en-US" altLang="ko-KR" sz="1300" b="1" dirty="0"/>
              <a:t>Pruned scratch-train</a:t>
            </a:r>
            <a:r>
              <a:rPr kumimoji="1" lang="en-US" altLang="ko-KR" sz="1300" dirty="0"/>
              <a:t> : </a:t>
            </a:r>
          </a:p>
          <a:p>
            <a:r>
              <a:rPr kumimoji="1" lang="ko-KR" altLang="en-US" sz="1300" dirty="0"/>
              <a:t>학습되지 않은 </a:t>
            </a:r>
            <a:r>
              <a:rPr kumimoji="1" lang="en-US" altLang="ko-KR" sz="1300" dirty="0"/>
              <a:t>original model</a:t>
            </a:r>
            <a:r>
              <a:rPr kumimoji="1" lang="ko-KR" altLang="en-US" sz="1300" dirty="0"/>
              <a:t>을 </a:t>
            </a:r>
            <a:r>
              <a:rPr kumimoji="1" lang="en-US" altLang="ko-KR" sz="1300" dirty="0"/>
              <a:t>pruning</a:t>
            </a:r>
            <a:r>
              <a:rPr kumimoji="1" lang="ko-KR" altLang="en-US" sz="1300" dirty="0"/>
              <a:t>하여 </a:t>
            </a:r>
            <a:endParaRPr kumimoji="1" lang="en-US" altLang="ko-KR" sz="1300" dirty="0"/>
          </a:p>
          <a:p>
            <a:r>
              <a:rPr kumimoji="1" lang="ko-KR" altLang="en-US" sz="1300" dirty="0"/>
              <a:t>처음부터 </a:t>
            </a:r>
            <a:r>
              <a:rPr kumimoji="1" lang="en-US" altLang="ko-KR" sz="1300" dirty="0"/>
              <a:t>training</a:t>
            </a:r>
            <a:endParaRPr kumimoji="1" lang="ko-KR" altLang="en-US" sz="13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8AF5AA-40C1-9270-9181-54461CFF4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454" y="3163755"/>
            <a:ext cx="8018870" cy="313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99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Experiments : VGG-16 on CIFAR-10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609" y="859316"/>
            <a:ext cx="11708781" cy="543804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VGG-16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은 원래 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ImageNet dataset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을 위해 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design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된 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high-capacity network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이다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최근에 </a:t>
            </a:r>
            <a:r>
              <a:rPr lang="en" altLang="ko-KR" sz="1400" b="0" i="0" dirty="0">
                <a:solidFill>
                  <a:srgbClr val="212529"/>
                </a:solidFill>
                <a:effectLst/>
                <a:latin typeface="-apple-system"/>
              </a:rPr>
              <a:t>Sergey </a:t>
            </a:r>
            <a:r>
              <a:rPr lang="en" altLang="ko-KR" sz="1400" b="0" i="0" dirty="0" err="1">
                <a:solidFill>
                  <a:srgbClr val="212529"/>
                </a:solidFill>
                <a:effectLst/>
                <a:latin typeface="-apple-system"/>
              </a:rPr>
              <a:t>Zagoruyko</a:t>
            </a:r>
            <a:r>
              <a:rPr lang="ko-KR" altLang="en-US" sz="1400" b="0" i="0" dirty="0">
                <a:solidFill>
                  <a:srgbClr val="212529"/>
                </a:solidFill>
                <a:effectLst/>
                <a:latin typeface="-apple-system"/>
              </a:rPr>
              <a:t>가</a:t>
            </a:r>
            <a:r>
              <a:rPr lang="en-US" altLang="ko-KR" sz="1400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-US" altLang="ko-KR" sz="1400" dirty="0">
                <a:solidFill>
                  <a:srgbClr val="212529"/>
                </a:solidFill>
                <a:latin typeface="-apple-system"/>
              </a:rPr>
              <a:t>CIFAR-10</a:t>
            </a:r>
            <a:r>
              <a:rPr lang="ko-KR" altLang="en-US" sz="1400" dirty="0">
                <a:solidFill>
                  <a:srgbClr val="212529"/>
                </a:solidFill>
                <a:latin typeface="-apple-system"/>
              </a:rPr>
              <a:t>에 맞게 수정된 </a:t>
            </a:r>
            <a:r>
              <a:rPr lang="en-US" altLang="ko-KR" sz="1400" dirty="0">
                <a:solidFill>
                  <a:srgbClr val="212529"/>
                </a:solidFill>
                <a:latin typeface="-apple-system"/>
              </a:rPr>
              <a:t>VGG-16 version</a:t>
            </a:r>
            <a:r>
              <a:rPr lang="ko-KR" altLang="en-US" sz="1400" dirty="0">
                <a:solidFill>
                  <a:srgbClr val="212529"/>
                </a:solidFill>
                <a:latin typeface="-apple-system"/>
              </a:rPr>
              <a:t>을 공개했고</a:t>
            </a:r>
            <a:r>
              <a:rPr lang="en-US" altLang="ko-KR" sz="1400" dirty="0">
                <a:solidFill>
                  <a:srgbClr val="212529"/>
                </a:solidFill>
                <a:latin typeface="-apple-system"/>
              </a:rPr>
              <a:t>, state of the art result</a:t>
            </a:r>
            <a:r>
              <a:rPr lang="ko-KR" altLang="en-US" sz="1400" dirty="0" err="1">
                <a:solidFill>
                  <a:srgbClr val="212529"/>
                </a:solidFill>
                <a:latin typeface="-apple-system"/>
              </a:rPr>
              <a:t>를</a:t>
            </a:r>
            <a:r>
              <a:rPr lang="ko-KR" altLang="en-US" sz="1400" dirty="0">
                <a:solidFill>
                  <a:srgbClr val="212529"/>
                </a:solidFill>
                <a:latin typeface="-apple-system"/>
              </a:rPr>
              <a:t> 달성함</a:t>
            </a:r>
            <a:r>
              <a:rPr lang="en-US" altLang="ko-KR" sz="1400" dirty="0">
                <a:solidFill>
                  <a:srgbClr val="212529"/>
                </a:solidFill>
                <a:latin typeface="-apple-system"/>
              </a:rPr>
              <a:t>. </a:t>
            </a:r>
            <a:r>
              <a:rPr lang="en-US" altLang="ko-KR" sz="14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 </a:t>
            </a:r>
            <a:r>
              <a:rPr lang="ko-KR" altLang="en-US" sz="14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이 </a:t>
            </a:r>
            <a:r>
              <a:rPr lang="en-US" altLang="ko-KR" sz="14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model</a:t>
            </a:r>
            <a:r>
              <a:rPr lang="ko-KR" altLang="en-US" sz="14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을 사용</a:t>
            </a:r>
            <a:endParaRPr lang="en-US" altLang="ko-KR" sz="1300" dirty="0">
              <a:solidFill>
                <a:prstClr val="black"/>
              </a:solidFill>
              <a:latin typeface="+mj-lt"/>
              <a:ea typeface="맑은 고딕" panose="020B0503020000020004" pitchFamily="34" charset="-127"/>
              <a:sym typeface="Wingdings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300" dirty="0">
              <a:solidFill>
                <a:prstClr val="black"/>
              </a:solidFill>
              <a:latin typeface="+mj-lt"/>
              <a:ea typeface="맑은 고딕" panose="020B0503020000020004" pitchFamily="34" charset="-127"/>
              <a:sym typeface="Wingdings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300" dirty="0">
              <a:solidFill>
                <a:prstClr val="black"/>
              </a:solidFill>
              <a:latin typeface="+mj-lt"/>
              <a:ea typeface="맑은 고딕" panose="020B0503020000020004" pitchFamily="34" charset="-127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solidFill>
                <a:prstClr val="black"/>
              </a:solidFill>
              <a:latin typeface="+mj-lt"/>
              <a:ea typeface="맑은 고딕" panose="020B0503020000020004" pitchFamily="34" charset="-127"/>
              <a:sym typeface="Wingdings" pitchFamily="2" charset="2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00BCDFE9-B348-7588-5979-B2E41D580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145" y="1661597"/>
            <a:ext cx="4973710" cy="231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EC0693C7-4543-0BC1-018C-233FC8DAD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53" y="1835434"/>
            <a:ext cx="2728793" cy="213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74872130-B095-FA3D-1A53-7CB10E77F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254" y="1835434"/>
            <a:ext cx="2929184" cy="213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F85D45-3CAB-85CC-D8D4-A8F45A96D964}"/>
              </a:ext>
            </a:extLst>
          </p:cNvPr>
          <p:cNvSpPr txBox="1"/>
          <p:nvPr/>
        </p:nvSpPr>
        <p:spPr>
          <a:xfrm>
            <a:off x="241609" y="4282785"/>
            <a:ext cx="5149423" cy="653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300" dirty="0"/>
              <a:t>(b) : 512</a:t>
            </a:r>
            <a:r>
              <a:rPr kumimoji="1" lang="ko-KR" altLang="en-US" sz="1300" dirty="0"/>
              <a:t> </a:t>
            </a:r>
            <a:r>
              <a:rPr kumimoji="1" lang="en-US" altLang="ko-KR" sz="1300" dirty="0"/>
              <a:t>channel</a:t>
            </a:r>
            <a:r>
              <a:rPr kumimoji="1" lang="ko-KR" altLang="en-US" sz="1300" dirty="0"/>
              <a:t>의 </a:t>
            </a:r>
            <a:r>
              <a:rPr kumimoji="1" lang="en-US" altLang="ko-KR" sz="1300" dirty="0"/>
              <a:t>feature map</a:t>
            </a:r>
            <a:r>
              <a:rPr kumimoji="1" lang="ko-KR" altLang="en-US" sz="1300" dirty="0"/>
              <a:t>을 갖는 </a:t>
            </a:r>
            <a:r>
              <a:rPr kumimoji="1" lang="en-US" altLang="ko-KR" sz="1300" dirty="0"/>
              <a:t>conv layer</a:t>
            </a:r>
            <a:r>
              <a:rPr kumimoji="1" lang="ko-KR" altLang="en-US" sz="1300" dirty="0"/>
              <a:t>들은 </a:t>
            </a:r>
            <a:endParaRPr kumimoji="1" lang="en-US" altLang="ko-KR" sz="1300" dirty="0"/>
          </a:p>
          <a:p>
            <a:pPr>
              <a:lnSpc>
                <a:spcPct val="150000"/>
              </a:lnSpc>
            </a:pPr>
            <a:r>
              <a:rPr kumimoji="1" lang="en-US" altLang="ko-KR" sz="1300" dirty="0"/>
              <a:t>Accuracy</a:t>
            </a:r>
            <a:r>
              <a:rPr kumimoji="1" lang="ko-KR" altLang="en-US" sz="1300" dirty="0"/>
              <a:t>에 영향 없이 적어도 </a:t>
            </a:r>
            <a:r>
              <a:rPr kumimoji="1" lang="en-US" altLang="ko-KR" sz="1300" dirty="0"/>
              <a:t>60%</a:t>
            </a:r>
            <a:r>
              <a:rPr kumimoji="1" lang="ko-KR" altLang="en-US" sz="1300" dirty="0"/>
              <a:t>의 </a:t>
            </a:r>
            <a:r>
              <a:rPr kumimoji="1" lang="en-US" altLang="ko-KR" sz="1300" dirty="0"/>
              <a:t>parameter</a:t>
            </a:r>
            <a:r>
              <a:rPr kumimoji="1" lang="ko-KR" altLang="en-US" sz="1300" dirty="0" err="1"/>
              <a:t>를</a:t>
            </a:r>
            <a:r>
              <a:rPr kumimoji="1" lang="ko-KR" altLang="en-US" sz="1300" dirty="0"/>
              <a:t> </a:t>
            </a:r>
            <a:r>
              <a:rPr kumimoji="1" lang="en-US" altLang="ko-KR" sz="1300" dirty="0"/>
              <a:t>drop</a:t>
            </a:r>
            <a:r>
              <a:rPr kumimoji="1" lang="ko-KR" altLang="en-US" sz="1300" dirty="0"/>
              <a:t>할 수</a:t>
            </a:r>
            <a:r>
              <a:rPr kumimoji="1" lang="en-US" altLang="ko-KR" sz="1300" dirty="0"/>
              <a:t> </a:t>
            </a:r>
            <a:r>
              <a:rPr kumimoji="1" lang="ko-KR" altLang="en-US" sz="1300" dirty="0"/>
              <a:t>있다</a:t>
            </a:r>
            <a:r>
              <a:rPr kumimoji="1" lang="en-US" altLang="ko-KR" sz="1300" dirty="0"/>
              <a:t>.</a:t>
            </a:r>
            <a:endParaRPr kumimoji="1" lang="ko-KR" altLang="en-US" sz="13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2EB512-AAAC-6227-4DDC-C7BFD5A59BAA}"/>
              </a:ext>
            </a:extLst>
          </p:cNvPr>
          <p:cNvSpPr txBox="1"/>
          <p:nvPr/>
        </p:nvSpPr>
        <p:spPr>
          <a:xfrm>
            <a:off x="6899885" y="4256568"/>
            <a:ext cx="5149423" cy="953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300" dirty="0"/>
              <a:t>(c) : 20epochs </a:t>
            </a:r>
            <a:r>
              <a:rPr kumimoji="1" lang="ko-KR" altLang="en-US" sz="1300" dirty="0"/>
              <a:t>동안 </a:t>
            </a:r>
            <a:r>
              <a:rPr kumimoji="1" lang="en-US" altLang="ko-KR" sz="1300" dirty="0"/>
              <a:t>retrain</a:t>
            </a:r>
            <a:r>
              <a:rPr kumimoji="1" lang="ko-KR" altLang="en-US" sz="1300" dirty="0"/>
              <a:t>시킨 후</a:t>
            </a:r>
            <a:r>
              <a:rPr kumimoji="1" lang="en-US" altLang="ko-KR" sz="1300" dirty="0"/>
              <a:t>,</a:t>
            </a:r>
          </a:p>
          <a:p>
            <a:pPr>
              <a:lnSpc>
                <a:spcPct val="150000"/>
              </a:lnSpc>
            </a:pPr>
            <a:r>
              <a:rPr kumimoji="1" lang="en-US" altLang="ko-KR" sz="1300" dirty="0"/>
              <a:t>512 channel</a:t>
            </a:r>
            <a:r>
              <a:rPr kumimoji="1" lang="ko-KR" altLang="en-US" sz="1300" dirty="0"/>
              <a:t>의 </a:t>
            </a:r>
            <a:r>
              <a:rPr kumimoji="1" lang="en-US" altLang="ko-KR" sz="1300" dirty="0"/>
              <a:t>feature map</a:t>
            </a:r>
            <a:r>
              <a:rPr kumimoji="1" lang="ko-KR" altLang="en-US" sz="1300" dirty="0"/>
              <a:t>을 갖는 </a:t>
            </a:r>
            <a:r>
              <a:rPr kumimoji="1" lang="en-US" altLang="ko-KR" sz="1300" dirty="0"/>
              <a:t>conv layer</a:t>
            </a:r>
            <a:r>
              <a:rPr kumimoji="1" lang="ko-KR" altLang="en-US" sz="1300" dirty="0"/>
              <a:t>들은</a:t>
            </a:r>
            <a:endParaRPr kumimoji="1" lang="en-US" altLang="ko-KR" sz="1300" dirty="0"/>
          </a:p>
          <a:p>
            <a:pPr>
              <a:lnSpc>
                <a:spcPct val="150000"/>
              </a:lnSpc>
            </a:pPr>
            <a:r>
              <a:rPr kumimoji="1" lang="en-US" altLang="ko-KR" sz="1300" dirty="0"/>
              <a:t>Accuracy</a:t>
            </a:r>
            <a:r>
              <a:rPr kumimoji="1" lang="ko-KR" altLang="en-US" sz="1300" dirty="0"/>
              <a:t>의 영향 없이 적어도 </a:t>
            </a:r>
            <a:r>
              <a:rPr kumimoji="1" lang="en-US" altLang="ko-KR" sz="1300" dirty="0"/>
              <a:t>90%</a:t>
            </a:r>
            <a:r>
              <a:rPr kumimoji="1" lang="ko-KR" altLang="en-US" sz="1300" dirty="0"/>
              <a:t>의 </a:t>
            </a:r>
            <a:r>
              <a:rPr kumimoji="1" lang="en-US" altLang="ko-KR" sz="1300" dirty="0"/>
              <a:t>parameter</a:t>
            </a:r>
            <a:r>
              <a:rPr kumimoji="1" lang="ko-KR" altLang="en-US" sz="1300" dirty="0" err="1"/>
              <a:t>를</a:t>
            </a:r>
            <a:r>
              <a:rPr kumimoji="1" lang="ko-KR" altLang="en-US" sz="1300" dirty="0"/>
              <a:t> </a:t>
            </a:r>
            <a:r>
              <a:rPr kumimoji="1" lang="en-US" altLang="ko-KR" sz="1300" dirty="0"/>
              <a:t>drop</a:t>
            </a:r>
            <a:r>
              <a:rPr kumimoji="1" lang="ko-KR" altLang="en-US" sz="1300" dirty="0"/>
              <a:t>할 수</a:t>
            </a:r>
            <a:r>
              <a:rPr kumimoji="1" lang="en-US" altLang="ko-KR" sz="1300" dirty="0"/>
              <a:t> </a:t>
            </a:r>
            <a:r>
              <a:rPr kumimoji="1" lang="ko-KR" altLang="en-US" sz="1300" dirty="0"/>
              <a:t>있다</a:t>
            </a:r>
            <a:r>
              <a:rPr kumimoji="1" lang="en-US" altLang="ko-KR" sz="13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377499-B4F5-48B0-B3F1-703871C89CDE}"/>
              </a:ext>
            </a:extLst>
          </p:cNvPr>
          <p:cNvSpPr txBox="1"/>
          <p:nvPr/>
        </p:nvSpPr>
        <p:spPr>
          <a:xfrm>
            <a:off x="241609" y="5343448"/>
            <a:ext cx="11805283" cy="953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300" b="1" dirty="0"/>
              <a:t>(</a:t>
            </a:r>
            <a:r>
              <a:rPr kumimoji="1" lang="ko-KR" altLang="en-US" sz="1300" b="1" dirty="0"/>
              <a:t>논문</a:t>
            </a:r>
            <a:r>
              <a:rPr kumimoji="1" lang="en-US" altLang="ko-KR" sz="1300" b="1" dirty="0"/>
              <a:t>) </a:t>
            </a:r>
          </a:p>
          <a:p>
            <a:pPr>
              <a:lnSpc>
                <a:spcPct val="150000"/>
              </a:lnSpc>
            </a:pPr>
            <a:r>
              <a:rPr kumimoji="1" lang="en-US" altLang="ko-KR" sz="1300" b="1" dirty="0"/>
              <a:t>(b), (c)</a:t>
            </a:r>
            <a:r>
              <a:rPr kumimoji="1" lang="ko-KR" altLang="en-US" sz="1300" b="1" dirty="0"/>
              <a:t>에 대한 한가지 가능한 설명으로는 </a:t>
            </a:r>
            <a:r>
              <a:rPr kumimoji="1" lang="en-US" altLang="ko-KR" sz="1300" b="1" dirty="0"/>
              <a:t>512</a:t>
            </a:r>
            <a:r>
              <a:rPr kumimoji="1" lang="ko-KR" altLang="en-US" sz="1300" b="1" dirty="0"/>
              <a:t>개의 </a:t>
            </a:r>
            <a:r>
              <a:rPr kumimoji="1" lang="en-US" altLang="ko-KR" sz="1300" b="1" dirty="0"/>
              <a:t>channel</a:t>
            </a:r>
            <a:r>
              <a:rPr kumimoji="1" lang="ko-KR" altLang="en-US" sz="1300" b="1" dirty="0"/>
              <a:t>을 가진 </a:t>
            </a:r>
            <a:r>
              <a:rPr kumimoji="1" lang="en-US" altLang="ko-KR" sz="1300" b="1" dirty="0"/>
              <a:t>conv layer</a:t>
            </a:r>
            <a:r>
              <a:rPr kumimoji="1" lang="ko-KR" altLang="en-US" sz="1300" b="1" dirty="0"/>
              <a:t>들의 </a:t>
            </a:r>
            <a:r>
              <a:rPr kumimoji="1" lang="en-US" altLang="ko-KR" sz="1300" b="1" dirty="0"/>
              <a:t>filter</a:t>
            </a:r>
            <a:r>
              <a:rPr kumimoji="1" lang="ko-KR" altLang="en-US" sz="1300" b="1" dirty="0"/>
              <a:t>들은</a:t>
            </a:r>
            <a:endParaRPr kumimoji="1" lang="en-US" altLang="ko-KR" sz="1300" b="1" dirty="0"/>
          </a:p>
          <a:p>
            <a:pPr>
              <a:lnSpc>
                <a:spcPct val="150000"/>
              </a:lnSpc>
            </a:pPr>
            <a:r>
              <a:rPr kumimoji="1" lang="en-US" altLang="ko-KR" sz="1300" b="1" dirty="0"/>
              <a:t>4x4, 2x2 feature map</a:t>
            </a:r>
            <a:r>
              <a:rPr kumimoji="1" lang="ko-KR" altLang="en-US" sz="1300" b="1" dirty="0"/>
              <a:t>에서 동작한다는 것이며</a:t>
            </a:r>
            <a:r>
              <a:rPr kumimoji="1" lang="en-US" altLang="ko-KR" sz="1300" b="1" dirty="0"/>
              <a:t>, </a:t>
            </a:r>
            <a:r>
              <a:rPr kumimoji="1" lang="ko-KR" altLang="en-US" sz="1300" b="1" dirty="0"/>
              <a:t>이는 </a:t>
            </a:r>
            <a:r>
              <a:rPr kumimoji="1" lang="en-US" altLang="ko-KR" sz="1300" b="1" dirty="0"/>
              <a:t>small dimension</a:t>
            </a:r>
            <a:r>
              <a:rPr kumimoji="1" lang="ko-KR" altLang="en-US" sz="1300" b="1" dirty="0"/>
              <a:t>에서 </a:t>
            </a:r>
            <a:r>
              <a:rPr kumimoji="1" lang="en-US" altLang="ko-KR" sz="1300" b="1" dirty="0"/>
              <a:t>meaningful spatial connection</a:t>
            </a:r>
            <a:r>
              <a:rPr kumimoji="1" lang="ko-KR" altLang="en-US" sz="1300" b="1" dirty="0"/>
              <a:t>을 갖고 있지 않을 것이라고 생각할 수 있다</a:t>
            </a:r>
            <a:r>
              <a:rPr kumimoji="1" lang="en-US" altLang="ko-KR" sz="1300" b="1" dirty="0"/>
              <a:t>.</a:t>
            </a:r>
            <a:r>
              <a:rPr kumimoji="1" lang="ko-KR" altLang="en-US" sz="1300" b="1" dirty="0"/>
              <a:t> </a:t>
            </a:r>
            <a:r>
              <a:rPr kumimoji="1" lang="en-US" altLang="ko-KR" sz="1300" b="1" dirty="0"/>
              <a:t>(?)</a:t>
            </a:r>
          </a:p>
        </p:txBody>
      </p:sp>
    </p:spTree>
    <p:extLst>
      <p:ext uri="{BB962C8B-B14F-4D97-AF65-F5344CB8AC3E}">
        <p14:creationId xmlns:p14="http://schemas.microsoft.com/office/powerpoint/2010/main" val="2336930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Experiments : VGG-16 on CIFAR-10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609" y="859316"/>
            <a:ext cx="11708781" cy="543804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altLang="ko-KR" sz="1300" dirty="0">
              <a:solidFill>
                <a:prstClr val="black"/>
              </a:solidFill>
              <a:latin typeface="+mj-lt"/>
              <a:ea typeface="맑은 고딕" panose="020B0503020000020004" pitchFamily="34" charset="-127"/>
              <a:sym typeface="Wingdings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300" dirty="0">
              <a:solidFill>
                <a:prstClr val="black"/>
              </a:solidFill>
              <a:latin typeface="+mj-lt"/>
              <a:ea typeface="맑은 고딕" panose="020B0503020000020004" pitchFamily="34" charset="-127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solidFill>
                <a:prstClr val="black"/>
              </a:solidFill>
              <a:latin typeface="+mj-lt"/>
              <a:ea typeface="맑은 고딕" panose="020B0503020000020004" pitchFamily="34" charset="-127"/>
              <a:sym typeface="Wingdings" pitchFamily="2" charset="2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00BCDFE9-B348-7588-5979-B2E41D580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05" y="2409385"/>
            <a:ext cx="5730294" cy="266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377499-B4F5-48B0-B3F1-703871C89CDE}"/>
              </a:ext>
            </a:extLst>
          </p:cNvPr>
          <p:cNvSpPr txBox="1"/>
          <p:nvPr/>
        </p:nvSpPr>
        <p:spPr>
          <a:xfrm>
            <a:off x="241609" y="859316"/>
            <a:ext cx="7707623" cy="12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300" b="1" dirty="0"/>
              <a:t>(</a:t>
            </a:r>
            <a:r>
              <a:rPr kumimoji="1" lang="ko-KR" altLang="en-US" sz="1300" b="1" dirty="0"/>
              <a:t>논문</a:t>
            </a:r>
            <a:r>
              <a:rPr kumimoji="1" lang="en-US" altLang="ko-KR" sz="1300" b="1" dirty="0"/>
              <a:t>) </a:t>
            </a:r>
          </a:p>
          <a:p>
            <a:pPr>
              <a:lnSpc>
                <a:spcPct val="150000"/>
              </a:lnSpc>
            </a:pPr>
            <a:r>
              <a:rPr kumimoji="1" lang="ko-KR" altLang="en-US" sz="1300" b="1" dirty="0"/>
              <a:t>또한 </a:t>
            </a:r>
            <a:r>
              <a:rPr kumimoji="1" lang="en-US" altLang="ko-KR" sz="1300" b="1" dirty="0"/>
              <a:t>first layer</a:t>
            </a:r>
            <a:r>
              <a:rPr kumimoji="1" lang="ko-KR" altLang="en-US" sz="1300" b="1" dirty="0"/>
              <a:t>가 그 이후의 다른 </a:t>
            </a:r>
            <a:r>
              <a:rPr kumimoji="1" lang="en-US" altLang="ko-KR" sz="1300" b="1" dirty="0"/>
              <a:t>layer</a:t>
            </a:r>
            <a:r>
              <a:rPr kumimoji="1" lang="ko-KR" altLang="en-US" sz="1300" b="1" dirty="0"/>
              <a:t>들에 비해 </a:t>
            </a:r>
            <a:r>
              <a:rPr kumimoji="1" lang="en-US" altLang="ko-KR" sz="1300" b="1" dirty="0"/>
              <a:t>pruning</a:t>
            </a:r>
            <a:r>
              <a:rPr kumimoji="1" lang="ko-KR" altLang="en-US" sz="1300" b="1" dirty="0"/>
              <a:t>에 </a:t>
            </a:r>
            <a:r>
              <a:rPr kumimoji="1" lang="en-US" altLang="ko-KR" sz="1300" b="1" dirty="0"/>
              <a:t>robust</a:t>
            </a:r>
            <a:r>
              <a:rPr kumimoji="1" lang="ko-KR" altLang="en-US" sz="1300" b="1" dirty="0"/>
              <a:t>하다는 것을 발견했다</a:t>
            </a:r>
            <a:r>
              <a:rPr kumimoji="1" lang="en-US" altLang="ko-KR" sz="1300" b="1" dirty="0"/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300" b="1" dirty="0"/>
              <a:t>이는 </a:t>
            </a:r>
            <a:r>
              <a:rPr kumimoji="1" lang="en-US" altLang="ko-KR" sz="1300" b="1" dirty="0"/>
              <a:t>CIFAR-10</a:t>
            </a:r>
            <a:r>
              <a:rPr kumimoji="1" lang="ko-KR" altLang="en-US" sz="1300" b="1" dirty="0"/>
              <a:t>과 같은 </a:t>
            </a:r>
            <a:r>
              <a:rPr kumimoji="1" lang="en-US" altLang="ko-KR" sz="1300" b="1" dirty="0"/>
              <a:t>simple dataset</a:t>
            </a:r>
            <a:r>
              <a:rPr kumimoji="1" lang="ko-KR" altLang="en-US" sz="1300" b="1" dirty="0"/>
              <a:t>에 대해서 가능하며</a:t>
            </a:r>
            <a:r>
              <a:rPr kumimoji="1" lang="en-US" altLang="ko-KR" sz="1300" b="1" dirty="0"/>
              <a:t>, </a:t>
            </a:r>
          </a:p>
          <a:p>
            <a:pPr>
              <a:lnSpc>
                <a:spcPct val="150000"/>
              </a:lnSpc>
            </a:pPr>
            <a:r>
              <a:rPr kumimoji="1" lang="en-US" altLang="ko-KR" sz="1300" b="1" dirty="0"/>
              <a:t>ImageNet</a:t>
            </a:r>
            <a:r>
              <a:rPr kumimoji="1" lang="ko-KR" altLang="en-US" sz="1300" b="1" dirty="0"/>
              <a:t>과 같은 큰 </a:t>
            </a:r>
            <a:r>
              <a:rPr kumimoji="1" lang="en-US" altLang="ko-KR" sz="1300" b="1" dirty="0"/>
              <a:t>dataset</a:t>
            </a:r>
            <a:r>
              <a:rPr kumimoji="1" lang="ko-KR" altLang="en-US" sz="1300" b="1" dirty="0"/>
              <a:t>에 대해서는</a:t>
            </a:r>
            <a:r>
              <a:rPr kumimoji="1" lang="en-US" altLang="ko-KR" sz="1300" b="1" dirty="0"/>
              <a:t> first layer</a:t>
            </a:r>
            <a:r>
              <a:rPr kumimoji="1" lang="ko-KR" altLang="en-US" sz="1300" b="1" dirty="0"/>
              <a:t>에서 그렇게 유용한</a:t>
            </a:r>
            <a:r>
              <a:rPr kumimoji="1" lang="en-US" altLang="ko-KR" sz="1300" b="1" dirty="0"/>
              <a:t> filter</a:t>
            </a:r>
            <a:r>
              <a:rPr kumimoji="1" lang="ko-KR" altLang="en-US" sz="1300" b="1" dirty="0"/>
              <a:t>들을 학습하지 않는다</a:t>
            </a:r>
            <a:r>
              <a:rPr kumimoji="1" lang="en-US" altLang="ko-KR" sz="1300" b="1" dirty="0"/>
              <a:t>. 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8A8F9B9D-4289-E61E-1E3C-B56AE77C0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409385"/>
            <a:ext cx="5735910" cy="1576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A109AB-2C02-6DD4-9742-B04570CD2FF1}"/>
              </a:ext>
            </a:extLst>
          </p:cNvPr>
          <p:cNvSpPr txBox="1"/>
          <p:nvPr/>
        </p:nvSpPr>
        <p:spPr>
          <a:xfrm>
            <a:off x="6914642" y="3986013"/>
            <a:ext cx="4098623" cy="953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300" dirty="0"/>
              <a:t>CIFAR-10</a:t>
            </a:r>
            <a:r>
              <a:rPr kumimoji="1" lang="ko-KR" altLang="en-US" sz="1300" dirty="0"/>
              <a:t>과 같은 </a:t>
            </a:r>
            <a:r>
              <a:rPr kumimoji="1" lang="en-US" altLang="ko-KR" sz="1300" dirty="0"/>
              <a:t>simple dataset</a:t>
            </a:r>
            <a:r>
              <a:rPr kumimoji="1" lang="ko-KR" altLang="en-US" sz="1300" dirty="0"/>
              <a:t>에 대해서는</a:t>
            </a:r>
            <a:endParaRPr kumimoji="1" lang="en-US" altLang="ko-KR" sz="1300" dirty="0"/>
          </a:p>
          <a:p>
            <a:pPr>
              <a:lnSpc>
                <a:spcPct val="150000"/>
              </a:lnSpc>
            </a:pPr>
            <a:r>
              <a:rPr kumimoji="1" lang="en-US" altLang="ko-KR" sz="1300" dirty="0"/>
              <a:t>First layer</a:t>
            </a:r>
            <a:r>
              <a:rPr kumimoji="1" lang="ko-KR" altLang="en-US" sz="1300" dirty="0"/>
              <a:t>에서 유용한 </a:t>
            </a:r>
            <a:r>
              <a:rPr kumimoji="1" lang="en-US" altLang="ko-KR" sz="1300" dirty="0"/>
              <a:t>filter</a:t>
            </a:r>
            <a:r>
              <a:rPr kumimoji="1" lang="ko-KR" altLang="en-US" sz="1300" dirty="0"/>
              <a:t>들이 많이 생기기 때문에</a:t>
            </a:r>
            <a:endParaRPr kumimoji="1" lang="en-US" altLang="ko-KR" sz="1300" dirty="0"/>
          </a:p>
          <a:p>
            <a:pPr>
              <a:lnSpc>
                <a:spcPct val="150000"/>
              </a:lnSpc>
            </a:pPr>
            <a:r>
              <a:rPr kumimoji="1" lang="ko-KR" altLang="en-US" sz="1300" dirty="0"/>
              <a:t>유용하지 않은 </a:t>
            </a:r>
            <a:r>
              <a:rPr kumimoji="1" lang="en-US" altLang="ko-KR" sz="1300" dirty="0"/>
              <a:t>filter</a:t>
            </a:r>
            <a:r>
              <a:rPr kumimoji="1" lang="ko-KR" altLang="en-US" sz="1300" dirty="0"/>
              <a:t>들을 많이 </a:t>
            </a:r>
            <a:r>
              <a:rPr kumimoji="1" lang="en-US" altLang="ko-KR" sz="1300" dirty="0"/>
              <a:t>pruning</a:t>
            </a:r>
            <a:r>
              <a:rPr kumimoji="1" lang="ko-KR" altLang="en-US" sz="1300" dirty="0"/>
              <a:t>해도 </a:t>
            </a:r>
            <a:r>
              <a:rPr kumimoji="1" lang="en-US" altLang="ko-KR" sz="1300" dirty="0"/>
              <a:t>robust</a:t>
            </a:r>
            <a:r>
              <a:rPr kumimoji="1" lang="ko-KR" altLang="en-US" sz="1300" dirty="0"/>
              <a:t>함</a:t>
            </a:r>
            <a:r>
              <a:rPr kumimoji="1" lang="en-US" altLang="ko-KR" sz="1300" dirty="0"/>
              <a:t>.</a:t>
            </a:r>
            <a:endParaRPr kumimoji="1"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043878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Experiments : ResNet-56/110 on CIFAR-10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609" y="859316"/>
            <a:ext cx="11708781" cy="543804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altLang="ko-KR" sz="1300" dirty="0">
              <a:solidFill>
                <a:prstClr val="black"/>
              </a:solidFill>
              <a:latin typeface="+mj-lt"/>
              <a:ea typeface="맑은 고딕" panose="020B0503020000020004" pitchFamily="34" charset="-127"/>
              <a:sym typeface="Wingdings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300" dirty="0">
              <a:solidFill>
                <a:prstClr val="black"/>
              </a:solidFill>
              <a:latin typeface="+mj-lt"/>
              <a:ea typeface="맑은 고딕" panose="020B0503020000020004" pitchFamily="34" charset="-127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solidFill>
                <a:prstClr val="black"/>
              </a:solidFill>
              <a:latin typeface="+mj-lt"/>
              <a:ea typeface="맑은 고딕" panose="020B0503020000020004" pitchFamily="34" charset="-127"/>
              <a:sym typeface="Wingdings" pitchFamily="2" charset="2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AFE5F2E-0B77-61B8-6887-DFB28EAA7C67}"/>
              </a:ext>
            </a:extLst>
          </p:cNvPr>
          <p:cNvSpPr txBox="1">
            <a:spLocks/>
          </p:cNvSpPr>
          <p:nvPr/>
        </p:nvSpPr>
        <p:spPr>
          <a:xfrm>
            <a:off x="117513" y="859316"/>
            <a:ext cx="11952383" cy="5586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(</a:t>
            </a:r>
            <a:r>
              <a:rPr lang="en-US" altLang="ko-KR" sz="1300" dirty="0" err="1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ResNet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 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논문에서 가져온 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ResNet-56/110 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정보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)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1300" dirty="0">
              <a:solidFill>
                <a:prstClr val="black"/>
              </a:solidFill>
              <a:latin typeface="+mj-lt"/>
              <a:ea typeface="맑은 고딕" panose="020B0503020000020004" pitchFamily="34" charset="-127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solidFill>
                <a:prstClr val="black"/>
              </a:solidFill>
              <a:latin typeface="+mj-lt"/>
              <a:ea typeface="맑은 고딕" panose="020B0503020000020004" pitchFamily="34" charset="-127"/>
              <a:sym typeface="Wingdings" pitchFamily="2" charset="2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557F0F07-18A8-2571-3545-DC9D2A61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19" y="1345530"/>
            <a:ext cx="4001381" cy="523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9BD9AF-0B23-AFB7-3644-9B5B8B12CE7D}"/>
              </a:ext>
            </a:extLst>
          </p:cNvPr>
          <p:cNvSpPr txBox="1"/>
          <p:nvPr/>
        </p:nvSpPr>
        <p:spPr>
          <a:xfrm>
            <a:off x="4338089" y="1574838"/>
            <a:ext cx="6950800" cy="18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300" dirty="0" err="1"/>
              <a:t>ResNet</a:t>
            </a:r>
            <a:r>
              <a:rPr kumimoji="1" lang="en-US" altLang="ko-KR" sz="1300" dirty="0"/>
              <a:t> for CIFAR-10</a:t>
            </a:r>
            <a:r>
              <a:rPr kumimoji="1" lang="ko-KR" altLang="en-US" sz="1300" dirty="0"/>
              <a:t>은 </a:t>
            </a:r>
            <a:r>
              <a:rPr kumimoji="1" lang="en-US" altLang="ko-KR" sz="1300" dirty="0"/>
              <a:t>feature map size</a:t>
            </a:r>
            <a:r>
              <a:rPr kumimoji="1" lang="ko-KR" altLang="en-US" sz="1300" dirty="0"/>
              <a:t>가 </a:t>
            </a:r>
            <a:r>
              <a:rPr kumimoji="1" lang="en-US" altLang="ko-KR" sz="1300" b="1" dirty="0"/>
              <a:t>32x32, 16x16, 8x8, </a:t>
            </a:r>
          </a:p>
          <a:p>
            <a:pPr>
              <a:lnSpc>
                <a:spcPct val="150000"/>
              </a:lnSpc>
            </a:pPr>
            <a:r>
              <a:rPr kumimoji="1" lang="ko-KR" altLang="en-US" sz="1300" dirty="0"/>
              <a:t>이 </a:t>
            </a:r>
            <a:r>
              <a:rPr kumimoji="1" lang="en-US" altLang="ko-KR" sz="1300" b="1" dirty="0"/>
              <a:t>3</a:t>
            </a:r>
            <a:r>
              <a:rPr kumimoji="1" lang="ko-KR" altLang="en-US" sz="1300" b="1" dirty="0"/>
              <a:t>개의 </a:t>
            </a:r>
            <a:r>
              <a:rPr kumimoji="1" lang="en-US" altLang="ko-KR" sz="1300" b="1" dirty="0"/>
              <a:t>stage</a:t>
            </a:r>
            <a:r>
              <a:rPr kumimoji="1" lang="ko-KR" altLang="en-US" sz="1300" dirty="0" err="1"/>
              <a:t>를</a:t>
            </a:r>
            <a:r>
              <a:rPr kumimoji="1" lang="ko-KR" altLang="en-US" sz="1300" dirty="0"/>
              <a:t> 갖는 </a:t>
            </a:r>
            <a:r>
              <a:rPr kumimoji="1" lang="en-US" altLang="ko-KR" sz="1300" dirty="0"/>
              <a:t>residual block</a:t>
            </a:r>
            <a:r>
              <a:rPr kumimoji="1" lang="ko-KR" altLang="en-US" sz="1300" dirty="0"/>
              <a:t>이 있음</a:t>
            </a:r>
            <a:r>
              <a:rPr kumimoji="1" lang="en-US" altLang="ko-KR" sz="1300" dirty="0"/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1300" dirty="0"/>
          </a:p>
          <a:p>
            <a:pPr>
              <a:lnSpc>
                <a:spcPct val="150000"/>
              </a:lnSpc>
            </a:pPr>
            <a:r>
              <a:rPr kumimoji="1" lang="ko-KR" altLang="en-US" sz="1300" dirty="0"/>
              <a:t>또한 모든 경우에 </a:t>
            </a:r>
            <a:r>
              <a:rPr kumimoji="1" lang="en-US" altLang="ko-KR" sz="1300" dirty="0"/>
              <a:t>identity shortcut</a:t>
            </a:r>
            <a:r>
              <a:rPr kumimoji="1" lang="ko-KR" altLang="en-US" sz="1300" dirty="0"/>
              <a:t>을 사용했기 때문에 </a:t>
            </a:r>
            <a:endParaRPr kumimoji="1" lang="en-US" altLang="ko-KR" sz="1300" dirty="0"/>
          </a:p>
          <a:p>
            <a:pPr>
              <a:lnSpc>
                <a:spcPct val="150000"/>
              </a:lnSpc>
            </a:pPr>
            <a:r>
              <a:rPr kumimoji="1" lang="en-US" altLang="ko-KR" sz="1300" dirty="0"/>
              <a:t>Residual block</a:t>
            </a:r>
            <a:r>
              <a:rPr kumimoji="1" lang="ko-KR" altLang="en-US" sz="1300" dirty="0"/>
              <a:t>의 </a:t>
            </a:r>
            <a:r>
              <a:rPr kumimoji="1" lang="en-US" altLang="ko-KR" sz="1300" dirty="0"/>
              <a:t>first layer</a:t>
            </a:r>
            <a:r>
              <a:rPr kumimoji="1" lang="ko-KR" altLang="en-US" sz="1300" dirty="0"/>
              <a:t>에 대해서만 </a:t>
            </a:r>
            <a:r>
              <a:rPr kumimoji="1" lang="en-US" altLang="ko-KR" sz="1300" dirty="0"/>
              <a:t>pruning</a:t>
            </a:r>
            <a:r>
              <a:rPr kumimoji="1" lang="ko-KR" altLang="en-US" sz="1300" dirty="0"/>
              <a:t>을 고려함</a:t>
            </a:r>
            <a:r>
              <a:rPr kumimoji="1" lang="en-US" altLang="ko-KR" sz="1300" dirty="0"/>
              <a:t>.</a:t>
            </a:r>
          </a:p>
          <a:p>
            <a:pPr>
              <a:lnSpc>
                <a:spcPct val="150000"/>
              </a:lnSpc>
            </a:pPr>
            <a:endParaRPr kumimoji="1" lang="ko-KR" altLang="en-US" sz="1300" dirty="0"/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708B87A4-1C5A-FBF8-7B0F-29686FEA7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499" y="3429000"/>
            <a:ext cx="5057422" cy="174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977F4A06-6E1F-B55C-1206-D13D07E208FE}"/>
              </a:ext>
            </a:extLst>
          </p:cNvPr>
          <p:cNvSpPr/>
          <p:nvPr/>
        </p:nvSpPr>
        <p:spPr>
          <a:xfrm>
            <a:off x="9481432" y="3429000"/>
            <a:ext cx="109598" cy="158326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B86EF8-3127-96D8-13F7-CBBBB9659398}"/>
              </a:ext>
            </a:extLst>
          </p:cNvPr>
          <p:cNvSpPr txBox="1"/>
          <p:nvPr/>
        </p:nvSpPr>
        <p:spPr>
          <a:xfrm>
            <a:off x="9681541" y="4043757"/>
            <a:ext cx="6950800" cy="353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300" dirty="0"/>
              <a:t>고려하지 않음</a:t>
            </a:r>
          </a:p>
        </p:txBody>
      </p:sp>
    </p:spTree>
    <p:extLst>
      <p:ext uri="{BB962C8B-B14F-4D97-AF65-F5344CB8AC3E}">
        <p14:creationId xmlns:p14="http://schemas.microsoft.com/office/powerpoint/2010/main" val="1398270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Experiments : ResNet-56/110 on CIFAR-10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07DFD7C6-EA60-0535-D621-759A127B6D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939" y="2962591"/>
            <a:ext cx="6362122" cy="348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F979DF9-3A7D-49C0-1E5D-278035CF49E7}"/>
              </a:ext>
            </a:extLst>
          </p:cNvPr>
          <p:cNvSpPr txBox="1">
            <a:spLocks/>
          </p:cNvSpPr>
          <p:nvPr/>
        </p:nvSpPr>
        <p:spPr>
          <a:xfrm>
            <a:off x="117513" y="859316"/>
            <a:ext cx="11952383" cy="5586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Figure 6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 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: 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대부분의 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layer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는 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pruning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에 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robust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함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    몇 개의 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layer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들은 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pruning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에 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sensitive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함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.</a:t>
            </a:r>
            <a:endParaRPr lang="en" altLang="ko-KR" sz="1400" b="1" dirty="0">
              <a:solidFill>
                <a:srgbClr val="212529"/>
              </a:solidFill>
              <a:latin typeface="-apple-system"/>
              <a:ea typeface="맑은 고딕" panose="020B0503020000020004" pitchFamily="34" charset="-127"/>
              <a:sym typeface="Wingdings" pitchFamily="2" charset="2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" altLang="ko-KR" sz="1400" b="1" i="0" dirty="0">
                <a:solidFill>
                  <a:srgbClr val="212529"/>
                </a:solidFill>
                <a:effectLst/>
                <a:latin typeface="-apple-system"/>
                <a:ea typeface="맑은 고딕" panose="020B0503020000020004" pitchFamily="34" charset="-127"/>
                <a:sym typeface="Wingdings" pitchFamily="2" charset="2"/>
              </a:rPr>
              <a:t>     </a:t>
            </a:r>
            <a:r>
              <a:rPr lang="ko-KR" altLang="en-US" sz="1400" b="1" i="0" dirty="0">
                <a:solidFill>
                  <a:srgbClr val="212529"/>
                </a:solidFill>
                <a:effectLst/>
                <a:latin typeface="-apple-system"/>
              </a:rPr>
              <a:t>그 몇개의 </a:t>
            </a:r>
            <a:r>
              <a:rPr lang="en-US" altLang="ko-KR" sz="1400" b="1" i="0" dirty="0">
                <a:solidFill>
                  <a:srgbClr val="212529"/>
                </a:solidFill>
                <a:effectLst/>
                <a:latin typeface="-apple-system"/>
              </a:rPr>
              <a:t>layer</a:t>
            </a:r>
            <a:r>
              <a:rPr lang="ko-KR" altLang="en-US" sz="1400" b="1" i="0" dirty="0">
                <a:solidFill>
                  <a:srgbClr val="212529"/>
                </a:solidFill>
                <a:effectLst/>
                <a:latin typeface="-apple-system"/>
              </a:rPr>
              <a:t>들은 </a:t>
            </a:r>
            <a:r>
              <a:rPr lang="en-US" altLang="ko-KR" sz="1400" b="1" i="0" dirty="0">
                <a:solidFill>
                  <a:srgbClr val="212529"/>
                </a:solidFill>
                <a:effectLst/>
                <a:latin typeface="-apple-system"/>
              </a:rPr>
              <a:t>feature map</a:t>
            </a:r>
            <a:r>
              <a:rPr lang="ko-KR" altLang="en-US" sz="1400" b="1" dirty="0">
                <a:solidFill>
                  <a:srgbClr val="212529"/>
                </a:solidFill>
                <a:latin typeface="-apple-system"/>
              </a:rPr>
              <a:t>의 </a:t>
            </a:r>
            <a:r>
              <a:rPr lang="en-US" altLang="ko-KR" sz="1400" b="1" dirty="0">
                <a:solidFill>
                  <a:srgbClr val="212529"/>
                </a:solidFill>
                <a:latin typeface="-apple-system"/>
              </a:rPr>
              <a:t>channel</a:t>
            </a:r>
            <a:r>
              <a:rPr lang="ko-KR" altLang="en-US" sz="1400" b="1" dirty="0">
                <a:solidFill>
                  <a:srgbClr val="212529"/>
                </a:solidFill>
                <a:latin typeface="-apple-system"/>
              </a:rPr>
              <a:t> 개수가 변화하는 </a:t>
            </a:r>
            <a:r>
              <a:rPr lang="en-US" altLang="ko-KR" sz="1400" b="1" dirty="0">
                <a:solidFill>
                  <a:srgbClr val="212529"/>
                </a:solidFill>
                <a:latin typeface="-apple-system"/>
              </a:rPr>
              <a:t>residual block</a:t>
            </a:r>
            <a:r>
              <a:rPr lang="ko-KR" altLang="en-US" sz="1400" b="1" dirty="0">
                <a:solidFill>
                  <a:srgbClr val="212529"/>
                </a:solidFill>
                <a:latin typeface="-apple-system"/>
              </a:rPr>
              <a:t>에 있는 </a:t>
            </a:r>
            <a:r>
              <a:rPr lang="en-US" altLang="ko-KR" sz="1400" b="1" dirty="0">
                <a:solidFill>
                  <a:srgbClr val="212529"/>
                </a:solidFill>
                <a:latin typeface="-apple-system"/>
              </a:rPr>
              <a:t>layer</a:t>
            </a:r>
            <a:r>
              <a:rPr lang="ko-KR" altLang="en-US" sz="1400" b="1" dirty="0">
                <a:solidFill>
                  <a:srgbClr val="212529"/>
                </a:solidFill>
                <a:latin typeface="-apple-system"/>
              </a:rPr>
              <a:t>들이었음</a:t>
            </a:r>
            <a:r>
              <a:rPr lang="en-US" altLang="ko-KR" sz="1400" b="1" dirty="0">
                <a:solidFill>
                  <a:srgbClr val="212529"/>
                </a:solidFill>
                <a:latin typeface="-apple-system"/>
              </a:rPr>
              <a:t>. 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" altLang="ko-KR" sz="1400" b="1" i="0" dirty="0">
                <a:solidFill>
                  <a:srgbClr val="212529"/>
                </a:solidFill>
                <a:effectLst/>
                <a:latin typeface="-apple-system"/>
              </a:rPr>
              <a:t>     (ResNet-56</a:t>
            </a:r>
            <a:r>
              <a:rPr lang="ko-KR" altLang="en-US" sz="1400" b="1" i="0" dirty="0">
                <a:solidFill>
                  <a:srgbClr val="212529"/>
                </a:solidFill>
                <a:effectLst/>
                <a:latin typeface="-apple-system"/>
              </a:rPr>
              <a:t>에서는 </a:t>
            </a:r>
            <a:r>
              <a:rPr lang="en" altLang="ko-KR" sz="1400" b="1" i="0" dirty="0">
                <a:solidFill>
                  <a:srgbClr val="212529"/>
                </a:solidFill>
                <a:effectLst/>
                <a:latin typeface="-apple-system"/>
              </a:rPr>
              <a:t>layer 20, 38, 54), (ResNet-110</a:t>
            </a:r>
            <a:r>
              <a:rPr lang="ko-KR" altLang="en-US" sz="1400" b="1" i="0" dirty="0">
                <a:solidFill>
                  <a:srgbClr val="212529"/>
                </a:solidFill>
                <a:effectLst/>
                <a:latin typeface="-apple-system"/>
              </a:rPr>
              <a:t>에서는 </a:t>
            </a:r>
            <a:r>
              <a:rPr lang="en" altLang="ko-KR" sz="1400" b="1" i="0" dirty="0">
                <a:solidFill>
                  <a:srgbClr val="212529"/>
                </a:solidFill>
                <a:effectLst/>
                <a:latin typeface="-apple-system"/>
              </a:rPr>
              <a:t>layer 36, 38, 74)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 </a:t>
            </a:r>
            <a:endParaRPr lang="en-US" altLang="ko-KR" sz="1300" dirty="0">
              <a:solidFill>
                <a:prstClr val="black"/>
              </a:solidFill>
              <a:latin typeface="+mj-lt"/>
              <a:ea typeface="맑은 고딕" panose="020B0503020000020004" pitchFamily="34" charset="-127"/>
              <a:sym typeface="Wingdings" pitchFamily="2" charset="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à"/>
            </a:pP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(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논문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) 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이 이유는 새롭게 추가되는 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empty feature map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에 대한 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residual error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가 발생하기 때문이다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9065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Experiments : ResNet-56/110 on CIFAR-10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2">
                <a:extLst>
                  <a:ext uri="{FF2B5EF4-FFF2-40B4-BE49-F238E27FC236}">
                    <a16:creationId xmlns:a16="http://schemas.microsoft.com/office/drawing/2014/main" id="{7F979DF9-3A7D-49C0-1E5D-278035CF49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03437" y="859315"/>
                <a:ext cx="4666459" cy="57333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ko-KR" altLang="en-US" sz="13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그리고 실험적으로 </a:t>
                </a:r>
                <a:r>
                  <a:rPr lang="en-US" altLang="ko-KR" sz="13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deeper layer</a:t>
                </a:r>
                <a:r>
                  <a:rPr lang="ko-KR" altLang="en-US" sz="13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들이 </a:t>
                </a:r>
                <a:r>
                  <a:rPr lang="en-US" altLang="ko-KR" sz="13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earlier layer</a:t>
                </a:r>
                <a:r>
                  <a:rPr lang="ko-KR" altLang="en-US" sz="13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들보다 </a:t>
                </a:r>
                <a:endParaRPr lang="en-US" altLang="ko-KR" sz="1300" dirty="0">
                  <a:solidFill>
                    <a:prstClr val="black"/>
                  </a:solidFill>
                  <a:latin typeface="+mj-lt"/>
                  <a:ea typeface="맑은 고딕" panose="020B0503020000020004" pitchFamily="34" charset="-127"/>
                  <a:sym typeface="Wingdings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3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Pruning</a:t>
                </a:r>
                <a:r>
                  <a:rPr lang="ko-KR" altLang="en-US" sz="13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에 더욱 </a:t>
                </a:r>
                <a:r>
                  <a:rPr lang="en-US" altLang="ko-KR" sz="13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sensitive</a:t>
                </a:r>
                <a:r>
                  <a:rPr lang="ko-KR" altLang="en-US" sz="13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하다는 것을 알아내어</a:t>
                </a:r>
                <a:endParaRPr lang="en-US" altLang="ko-KR" sz="1300" dirty="0">
                  <a:solidFill>
                    <a:prstClr val="black"/>
                  </a:solidFill>
                  <a:latin typeface="+mj-lt"/>
                  <a:ea typeface="맑은 고딕" panose="020B0503020000020004" pitchFamily="34" charset="-127"/>
                  <a:sym typeface="Wingdings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ko-KR" altLang="en-US" sz="13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각 </a:t>
                </a:r>
                <a:r>
                  <a:rPr lang="en-US" altLang="ko-KR" sz="13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stage</a:t>
                </a:r>
                <a:r>
                  <a:rPr lang="ko-KR" altLang="en-US" sz="13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마다 다른 </a:t>
                </a:r>
                <a:r>
                  <a:rPr lang="en-US" altLang="ko-KR" sz="13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pruning rate</a:t>
                </a:r>
                <a:r>
                  <a:rPr lang="ko-KR" altLang="en-US" sz="1300" dirty="0" err="1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를</a:t>
                </a:r>
                <a:r>
                  <a:rPr lang="ko-KR" altLang="en-US" sz="13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 사용했음 </a:t>
                </a:r>
                <a:endParaRPr lang="en-US" altLang="ko-KR" sz="1300" dirty="0">
                  <a:solidFill>
                    <a:prstClr val="black"/>
                  </a:solidFill>
                  <a:latin typeface="+mj-lt"/>
                  <a:ea typeface="맑은 고딕" panose="020B0503020000020004" pitchFamily="34" charset="-127"/>
                  <a:sym typeface="Wingdings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3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3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 : </a:t>
                </a:r>
                <a:r>
                  <a:rPr lang="en-US" altLang="ko-KR" sz="1300" dirty="0" err="1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ith</a:t>
                </a:r>
                <a:r>
                  <a:rPr lang="en-US" altLang="ko-KR" sz="13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 stage</a:t>
                </a:r>
                <a:r>
                  <a:rPr lang="ko-KR" altLang="en-US" sz="13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에 대한 </a:t>
                </a:r>
                <a:r>
                  <a:rPr lang="en-US" altLang="ko-KR" sz="13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pruning rate)</a:t>
                </a:r>
              </a:p>
              <a:p>
                <a:pPr>
                  <a:lnSpc>
                    <a:spcPct val="100000"/>
                  </a:lnSpc>
                </a:pPr>
                <a:endParaRPr lang="en-US" altLang="ko-KR" sz="1300" dirty="0">
                  <a:solidFill>
                    <a:prstClr val="black"/>
                  </a:solidFill>
                  <a:latin typeface="+mj-lt"/>
                  <a:ea typeface="맑은 고딕" panose="020B0503020000020004" pitchFamily="34" charset="-127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300" b="1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ResNet-56-pruned-A</a:t>
                </a:r>
                <a:r>
                  <a:rPr lang="en-US" altLang="ko-KR" sz="13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 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ko-KR" sz="13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    Sensitive layer (16, 20, 38, 54)</a:t>
                </a:r>
                <a:r>
                  <a:rPr lang="ko-KR" altLang="en-US" sz="13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 </a:t>
                </a:r>
                <a:r>
                  <a:rPr lang="en-US" altLang="ko-KR" sz="13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skip.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300" b="1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ResNet-56-pruned-B</a:t>
                </a:r>
                <a:r>
                  <a:rPr lang="en-US" altLang="ko-KR" sz="13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 :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ko-KR" sz="13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    Sensitive layer (16, 18, 20, 34, 38, 54)</a:t>
                </a:r>
                <a:r>
                  <a:rPr lang="ko-KR" altLang="en-US" sz="13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 </a:t>
                </a:r>
                <a:r>
                  <a:rPr lang="en-US" altLang="ko-KR" sz="13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skip.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ko-KR" sz="13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   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300" b="1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ResNet-110-pruned-A</a:t>
                </a:r>
                <a:r>
                  <a:rPr lang="en-US" altLang="ko-KR" sz="13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 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ko-KR" sz="13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    Sensitive layer (36)</a:t>
                </a:r>
                <a:r>
                  <a:rPr lang="ko-KR" altLang="en-US" sz="13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 </a:t>
                </a:r>
                <a:r>
                  <a:rPr lang="en-US" altLang="ko-KR" sz="13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skip.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300" b="1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ResNet-110-pruned-B</a:t>
                </a:r>
                <a:r>
                  <a:rPr lang="en-US" altLang="ko-KR" sz="13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 :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ko-KR" sz="13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    Sensitive layer (36, 38, 74)</a:t>
                </a:r>
                <a:r>
                  <a:rPr lang="ko-KR" altLang="en-US" sz="13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 </a:t>
                </a:r>
                <a:r>
                  <a:rPr lang="en-US" altLang="ko-KR" sz="13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skip.</a:t>
                </a:r>
              </a:p>
            </p:txBody>
          </p:sp>
        </mc:Choice>
        <mc:Fallback xmlns="">
          <p:sp>
            <p:nvSpPr>
              <p:cNvPr id="6" name="내용 개체 틀 2">
                <a:extLst>
                  <a:ext uri="{FF2B5EF4-FFF2-40B4-BE49-F238E27FC236}">
                    <a16:creationId xmlns:a16="http://schemas.microsoft.com/office/drawing/2014/main" id="{7F979DF9-3A7D-49C0-1E5D-278035CF4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437" y="859315"/>
                <a:ext cx="4666459" cy="5733395"/>
              </a:xfrm>
              <a:prstGeom prst="rect">
                <a:avLst/>
              </a:prstGeom>
              <a:blipFill>
                <a:blip r:embed="rId2"/>
                <a:stretch>
                  <a:fillRect l="-2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2357E96E-0FD0-2A5D-AA9F-6A006022D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7388" y="2541410"/>
            <a:ext cx="2260600" cy="2667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7177E9A-A0C2-E204-7E01-B668CA06F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4389" y="4672894"/>
            <a:ext cx="2235200" cy="228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76CB8C3-BC41-B561-8C09-9715DBD8EE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2151"/>
          <a:stretch/>
        </p:blipFill>
        <p:spPr>
          <a:xfrm>
            <a:off x="296798" y="2374595"/>
            <a:ext cx="6931944" cy="210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514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/>
              <a:t>Outline</a:t>
            </a:r>
            <a:endParaRPr kumimoji="1"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AF2C187-0F7B-3088-D810-FBE27C7B91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2102" y="859317"/>
                <a:ext cx="11952383" cy="5600124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en-US" altLang="ko-KR" sz="1300" dirty="0"/>
                  <a:t>1. Related Work – </a:t>
                </a:r>
                <a:r>
                  <a:rPr kumimoji="1" lang="ko-KR" altLang="en-US" sz="1300" dirty="0"/>
                  <a:t>저자는 어떤 논문에서 무슨 아이디어를 얻었는가</a:t>
                </a:r>
                <a:r>
                  <a:rPr kumimoji="1" lang="en-US" altLang="ko-KR" sz="1300" dirty="0"/>
                  <a:t>?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en-US" altLang="ko-KR" sz="1300" dirty="0"/>
                  <a:t>2. </a:t>
                </a:r>
                <a:r>
                  <a:rPr kumimoji="1" lang="ko-KR" altLang="en-US" sz="1300" dirty="0"/>
                  <a:t>논문의 핵심 아이디어 </a:t>
                </a:r>
                <a:r>
                  <a:rPr kumimoji="1" lang="en-US" altLang="ko-KR" sz="1300" dirty="0"/>
                  <a:t>:</a:t>
                </a:r>
                <a:r>
                  <a:rPr kumimoji="1" lang="ko-KR" altLang="en-US" sz="1300" dirty="0"/>
                  <a:t> </a:t>
                </a:r>
                <a:r>
                  <a:rPr kumimoji="1" lang="en-US" altLang="ko-KR" sz="1300" dirty="0"/>
                  <a:t>Pruning Filters and Feature Maps</a:t>
                </a:r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ko-KR" sz="1300" dirty="0"/>
                  <a:t>Determining which filters to prune within a single layer</a:t>
                </a:r>
              </a:p>
              <a:p>
                <a:pPr lvl="1">
                  <a:lnSpc>
                    <a:spcPct val="150000"/>
                  </a:lnSpc>
                </a:pPr>
                <a:r>
                  <a:rPr kumimoji="1" lang="ko-KR" altLang="en-US" sz="1300" dirty="0"/>
                  <a:t>왜 </a:t>
                </a:r>
                <a:r>
                  <a:rPr kumimoji="1" lang="en-US" altLang="ko-KR" sz="1300" dirty="0"/>
                  <a:t>smallest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ko-KR" sz="1300" dirty="0"/>
                  <a:t>-norm </a:t>
                </a:r>
                <a:r>
                  <a:rPr kumimoji="1" lang="ko-KR" altLang="en-US" sz="1300" dirty="0"/>
                  <a:t>을 </a:t>
                </a:r>
                <a:r>
                  <a:rPr kumimoji="1" lang="en-US" altLang="ko-KR" sz="1300" dirty="0"/>
                  <a:t>pruning</a:t>
                </a:r>
                <a:r>
                  <a:rPr kumimoji="1" lang="ko-KR" altLang="en-US" sz="1300" dirty="0"/>
                  <a:t>하는가</a:t>
                </a:r>
                <a:r>
                  <a:rPr kumimoji="1" lang="en-US" altLang="ko-KR" sz="1300" dirty="0"/>
                  <a:t>?</a:t>
                </a:r>
              </a:p>
              <a:p>
                <a:pPr lvl="2">
                  <a:lnSpc>
                    <a:spcPct val="150000"/>
                  </a:lnSpc>
                </a:pPr>
                <a:r>
                  <a:rPr kumimoji="1" lang="en-US" altLang="ko-KR" sz="1300" dirty="0"/>
                  <a:t>Experiment 1 : Comparison with pruning random filters and largest filters</a:t>
                </a:r>
              </a:p>
              <a:p>
                <a:pPr lvl="2">
                  <a:lnSpc>
                    <a:spcPct val="150000"/>
                  </a:lnSpc>
                </a:pPr>
                <a:r>
                  <a:rPr kumimoji="1" lang="en-US" altLang="ko-KR" sz="1300" dirty="0"/>
                  <a:t>Experiment 2 : Comparison with activation-based feature map pruning</a:t>
                </a:r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ko-KR" sz="1300" dirty="0" err="1"/>
                  <a:t>ResNet</a:t>
                </a:r>
                <a:r>
                  <a:rPr kumimoji="1" lang="en-US" altLang="ko-KR" sz="1300" dirty="0"/>
                  <a:t> architecture</a:t>
                </a:r>
                <a:r>
                  <a:rPr kumimoji="1" lang="ko-KR" altLang="en-US" sz="1300" dirty="0"/>
                  <a:t>에 적용할 때의 주의사항</a:t>
                </a:r>
                <a:endParaRPr kumimoji="1" lang="en-US" altLang="ko-KR" sz="13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en-US" altLang="ko-KR" sz="1300" dirty="0"/>
                  <a:t>3. Determining single layer’s sensitivity to pruning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en-US" altLang="ko-KR" sz="1300" dirty="0"/>
                  <a:t>4. Pruning filters across multiple layers (Independent pruning, Greedy pruning)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en-US" altLang="ko-KR" sz="1300" dirty="0"/>
                  <a:t>5. Retraining Pruned Networks to Regain Accuracy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en-US" altLang="ko-KR" sz="1300" dirty="0"/>
                  <a:t>6. Experiments</a:t>
                </a:r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ko-KR" sz="1300" dirty="0"/>
                  <a:t>VGG-16 on CIFAR-10</a:t>
                </a:r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ko-KR" sz="1300" dirty="0"/>
                  <a:t>ResNet-56/110 on CIFAR-10</a:t>
                </a:r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ko-KR" sz="1300" dirty="0"/>
                  <a:t>ResNet-34 on ILSVRC2012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en-US" altLang="ko-KR" sz="1300" dirty="0"/>
                  <a:t>7. Conclusion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AF2C187-0F7B-3088-D810-FBE27C7B91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2102" y="859317"/>
                <a:ext cx="11952383" cy="5600124"/>
              </a:xfrm>
              <a:blipFill>
                <a:blip r:embed="rId2"/>
                <a:stretch>
                  <a:fillRect l="-1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6060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Experiments : ResNet-34 on ILSVRC2012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609" y="859316"/>
            <a:ext cx="11708781" cy="543804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altLang="ko-KR" sz="1300" dirty="0">
              <a:solidFill>
                <a:prstClr val="black"/>
              </a:solidFill>
              <a:latin typeface="+mj-lt"/>
              <a:ea typeface="맑은 고딕" panose="020B0503020000020004" pitchFamily="34" charset="-127"/>
              <a:sym typeface="Wingdings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300" dirty="0">
              <a:solidFill>
                <a:prstClr val="black"/>
              </a:solidFill>
              <a:latin typeface="+mj-lt"/>
              <a:ea typeface="맑은 고딕" panose="020B0503020000020004" pitchFamily="34" charset="-127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solidFill>
                <a:prstClr val="black"/>
              </a:solidFill>
              <a:latin typeface="+mj-lt"/>
              <a:ea typeface="맑은 고딕" panose="020B0503020000020004" pitchFamily="34" charset="-127"/>
              <a:sym typeface="Wingdings" pitchFamily="2" charset="2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AFE5F2E-0B77-61B8-6887-DFB28EAA7C67}"/>
              </a:ext>
            </a:extLst>
          </p:cNvPr>
          <p:cNvSpPr txBox="1">
            <a:spLocks/>
          </p:cNvSpPr>
          <p:nvPr/>
        </p:nvSpPr>
        <p:spPr>
          <a:xfrm>
            <a:off x="117513" y="859316"/>
            <a:ext cx="11952383" cy="5586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(</a:t>
            </a:r>
            <a:r>
              <a:rPr lang="en-US" altLang="ko-KR" sz="1300" dirty="0" err="1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ResNet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 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논문에서 가져온 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ResNet-34 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정보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)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1300" dirty="0">
              <a:solidFill>
                <a:prstClr val="black"/>
              </a:solidFill>
              <a:latin typeface="+mj-lt"/>
              <a:ea typeface="맑은 고딕" panose="020B0503020000020004" pitchFamily="34" charset="-127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solidFill>
                <a:prstClr val="black"/>
              </a:solidFill>
              <a:latin typeface="+mj-lt"/>
              <a:ea typeface="맑은 고딕" panose="020B0503020000020004" pitchFamily="34" charset="-127"/>
              <a:sym typeface="Wingdings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BD9AF-0B23-AFB7-3644-9B5B8B12CE7D}"/>
              </a:ext>
            </a:extLst>
          </p:cNvPr>
          <p:cNvSpPr txBox="1"/>
          <p:nvPr/>
        </p:nvSpPr>
        <p:spPr>
          <a:xfrm>
            <a:off x="4338089" y="1574838"/>
            <a:ext cx="6950800" cy="1280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300" dirty="0" err="1"/>
              <a:t>ResNet</a:t>
            </a:r>
            <a:r>
              <a:rPr kumimoji="1" lang="en-US" altLang="ko-KR" sz="1300" dirty="0"/>
              <a:t> for CIFAR-10</a:t>
            </a:r>
            <a:r>
              <a:rPr kumimoji="1" lang="ko-KR" altLang="en-US" sz="1300" dirty="0"/>
              <a:t>은 </a:t>
            </a:r>
            <a:r>
              <a:rPr kumimoji="1" lang="en-US" altLang="ko-KR" sz="1300" dirty="0"/>
              <a:t>feature map size</a:t>
            </a:r>
            <a:r>
              <a:rPr kumimoji="1" lang="ko-KR" altLang="en-US" sz="1300" dirty="0"/>
              <a:t>가 </a:t>
            </a:r>
            <a:r>
              <a:rPr kumimoji="1" lang="en-US" altLang="ko-KR" sz="1300" b="1" dirty="0"/>
              <a:t>56x56, 28x28, 14x14, 7x7 </a:t>
            </a:r>
          </a:p>
          <a:p>
            <a:pPr>
              <a:lnSpc>
                <a:spcPct val="150000"/>
              </a:lnSpc>
            </a:pPr>
            <a:r>
              <a:rPr kumimoji="1" lang="ko-KR" altLang="en-US" sz="1300" dirty="0"/>
              <a:t>이 </a:t>
            </a:r>
            <a:r>
              <a:rPr kumimoji="1" lang="en-US" altLang="ko-KR" sz="1300" b="1" dirty="0"/>
              <a:t>4</a:t>
            </a:r>
            <a:r>
              <a:rPr kumimoji="1" lang="ko-KR" altLang="en-US" sz="1300" b="1" dirty="0"/>
              <a:t>개의 </a:t>
            </a:r>
            <a:r>
              <a:rPr kumimoji="1" lang="en-US" altLang="ko-KR" sz="1300" b="1" dirty="0"/>
              <a:t>stage</a:t>
            </a:r>
            <a:r>
              <a:rPr kumimoji="1" lang="ko-KR" altLang="en-US" sz="1300" dirty="0" err="1"/>
              <a:t>를</a:t>
            </a:r>
            <a:r>
              <a:rPr kumimoji="1" lang="ko-KR" altLang="en-US" sz="1300" dirty="0"/>
              <a:t> 갖는 </a:t>
            </a:r>
            <a:r>
              <a:rPr kumimoji="1" lang="en-US" altLang="ko-KR" sz="1300" dirty="0"/>
              <a:t>residual block</a:t>
            </a:r>
            <a:r>
              <a:rPr kumimoji="1" lang="ko-KR" altLang="en-US" sz="1300" dirty="0"/>
              <a:t>이 있음</a:t>
            </a:r>
            <a:r>
              <a:rPr kumimoji="1" lang="en-US" altLang="ko-KR" sz="1300" dirty="0"/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1300" dirty="0"/>
          </a:p>
          <a:p>
            <a:pPr>
              <a:lnSpc>
                <a:spcPct val="150000"/>
              </a:lnSpc>
            </a:pPr>
            <a:r>
              <a:rPr lang="en" altLang="ko-KR" sz="1400" b="0" i="0" dirty="0">
                <a:solidFill>
                  <a:srgbClr val="212529"/>
                </a:solidFill>
                <a:effectLst/>
                <a:latin typeface="-apple-system"/>
              </a:rPr>
              <a:t>ResNet-34</a:t>
            </a:r>
            <a:r>
              <a:rPr lang="ko-KR" altLang="en-US" sz="1400" b="0" i="0" dirty="0">
                <a:solidFill>
                  <a:srgbClr val="212529"/>
                </a:solidFill>
                <a:effectLst/>
                <a:latin typeface="-apple-system"/>
              </a:rPr>
              <a:t>는 </a:t>
            </a:r>
            <a:r>
              <a:rPr lang="en" altLang="ko-KR" sz="1400" b="0" i="0" dirty="0">
                <a:solidFill>
                  <a:srgbClr val="212529"/>
                </a:solidFill>
                <a:effectLst/>
                <a:latin typeface="-apple-system"/>
              </a:rPr>
              <a:t>feature map</a:t>
            </a:r>
            <a:r>
              <a:rPr lang="ko-KR" altLang="en-US" sz="1400" b="0" i="0" dirty="0">
                <a:solidFill>
                  <a:srgbClr val="212529"/>
                </a:solidFill>
                <a:effectLst/>
                <a:latin typeface="-apple-system"/>
              </a:rPr>
              <a:t>이 </a:t>
            </a:r>
            <a:r>
              <a:rPr lang="en" altLang="ko-KR" sz="1400" b="0" i="0" dirty="0">
                <a:solidFill>
                  <a:srgbClr val="212529"/>
                </a:solidFill>
                <a:effectLst/>
                <a:latin typeface="-apple-system"/>
              </a:rPr>
              <a:t>down-sampled</a:t>
            </a:r>
            <a:r>
              <a:rPr lang="ko-KR" altLang="en-US" sz="1400" b="0" i="0" dirty="0">
                <a:solidFill>
                  <a:srgbClr val="212529"/>
                </a:solidFill>
                <a:effectLst/>
                <a:latin typeface="-apple-system"/>
              </a:rPr>
              <a:t>될 때</a:t>
            </a:r>
            <a:r>
              <a:rPr lang="en-US" altLang="ko-KR" sz="1400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en" altLang="ko-KR" sz="1400" b="1" i="0" dirty="0">
                <a:solidFill>
                  <a:srgbClr val="212529"/>
                </a:solidFill>
                <a:effectLst/>
                <a:latin typeface="-apple-system"/>
              </a:rPr>
              <a:t>projection</a:t>
            </a:r>
            <a:r>
              <a:rPr lang="en" altLang="ko-KR" sz="1400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R" sz="1400" b="1" i="0" dirty="0">
                <a:solidFill>
                  <a:srgbClr val="212529"/>
                </a:solidFill>
                <a:effectLst/>
                <a:latin typeface="-apple-system"/>
              </a:rPr>
              <a:t>shortcut</a:t>
            </a:r>
            <a:r>
              <a:rPr lang="ko-KR" altLang="en-US" sz="1400" b="0" i="0" dirty="0">
                <a:solidFill>
                  <a:srgbClr val="212529"/>
                </a:solidFill>
                <a:effectLst/>
                <a:latin typeface="-apple-system"/>
              </a:rPr>
              <a:t>을 사용한다</a:t>
            </a:r>
            <a:r>
              <a:rPr lang="en-US" altLang="ko-KR" sz="1400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kumimoji="1" lang="ko-KR" altLang="en-US" sz="1300" dirty="0"/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708B87A4-1C5A-FBF8-7B0F-29686FEA7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499" y="3429000"/>
            <a:ext cx="5057422" cy="174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977F4A06-6E1F-B55C-1206-D13D07E208FE}"/>
              </a:ext>
            </a:extLst>
          </p:cNvPr>
          <p:cNvSpPr/>
          <p:nvPr/>
        </p:nvSpPr>
        <p:spPr>
          <a:xfrm>
            <a:off x="9481432" y="3429000"/>
            <a:ext cx="109598" cy="158326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B86EF8-3127-96D8-13F7-CBBBB9659398}"/>
              </a:ext>
            </a:extLst>
          </p:cNvPr>
          <p:cNvSpPr txBox="1"/>
          <p:nvPr/>
        </p:nvSpPr>
        <p:spPr>
          <a:xfrm>
            <a:off x="9681541" y="4032327"/>
            <a:ext cx="6950800" cy="353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300" dirty="0"/>
              <a:t>고려해야 함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60734EFA-B3F4-2F4D-CDF8-0CDCD5EF1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516" y="1275833"/>
            <a:ext cx="877245" cy="5170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207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Experiments : ResNet-34 on ILSVRC2012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F979DF9-3A7D-49C0-1E5D-278035CF49E7}"/>
              </a:ext>
            </a:extLst>
          </p:cNvPr>
          <p:cNvSpPr txBox="1">
            <a:spLocks/>
          </p:cNvSpPr>
          <p:nvPr/>
        </p:nvSpPr>
        <p:spPr>
          <a:xfrm>
            <a:off x="117513" y="859316"/>
            <a:ext cx="11952383" cy="5586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(a) : ResNet-34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도 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RestNet-56/110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과 마찬가지로 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feature map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의 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channel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수가 변하는 부분의 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layer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들은 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sensitive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하게 나타남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     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그래서 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Sensitive layer (2, 8, 14, 16, 26, 28, 30, 32) 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은 모두 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skip</a:t>
            </a: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0E025B04-C8B1-30DC-D0BE-E8F743110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825" y="1718999"/>
            <a:ext cx="2610397" cy="217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76D02F94-DA92-DFDE-DE18-FA48AABC3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516" y="1629385"/>
            <a:ext cx="877245" cy="5170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7E5C808-B280-93C0-C11C-CEBAE3835A01}"/>
              </a:ext>
            </a:extLst>
          </p:cNvPr>
          <p:cNvSpPr txBox="1">
            <a:spLocks/>
          </p:cNvSpPr>
          <p:nvPr/>
        </p:nvSpPr>
        <p:spPr>
          <a:xfrm>
            <a:off x="6392418" y="1008129"/>
            <a:ext cx="5799581" cy="5437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altLang="ko-KR" sz="1300" dirty="0">
              <a:solidFill>
                <a:prstClr val="black"/>
              </a:solidFill>
              <a:latin typeface="+mj-lt"/>
              <a:ea typeface="맑은 고딕" panose="020B0503020000020004" pitchFamily="34" charset="-127"/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sz="1300" dirty="0">
              <a:solidFill>
                <a:prstClr val="black"/>
              </a:solidFill>
              <a:latin typeface="+mj-lt"/>
              <a:ea typeface="맑은 고딕" panose="020B0503020000020004" pitchFamily="34" charset="-127"/>
              <a:sym typeface="Wingdings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ko-KR" sz="1300" dirty="0"/>
              <a:t>4</a:t>
            </a:r>
            <a:r>
              <a:rPr kumimoji="1" lang="ko-KR" altLang="en-US" sz="1300" dirty="0"/>
              <a:t>개의 </a:t>
            </a:r>
            <a:r>
              <a:rPr kumimoji="1" lang="en-US" altLang="ko-KR" sz="1300" dirty="0"/>
              <a:t>stage(56x56, 28x28, 14x14, 7x7) </a:t>
            </a:r>
            <a:r>
              <a:rPr kumimoji="1" lang="ko-KR" altLang="en-US" sz="1300" dirty="0"/>
              <a:t>중에서</a:t>
            </a:r>
            <a:endParaRPr kumimoji="1" lang="en-US" altLang="ko-KR" sz="1300" dirty="0"/>
          </a:p>
          <a:p>
            <a:pPr marL="0" indent="0">
              <a:lnSpc>
                <a:spcPct val="100000"/>
              </a:lnSpc>
              <a:buNone/>
            </a:pPr>
            <a:r>
              <a:rPr kumimoji="1"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처음 </a:t>
            </a:r>
            <a:r>
              <a:rPr kumimoji="1"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3</a:t>
            </a:r>
            <a:r>
              <a:rPr kumimoji="1"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개의 </a:t>
            </a:r>
            <a:r>
              <a:rPr kumimoji="1"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stage(</a:t>
            </a:r>
            <a:r>
              <a:rPr kumimoji="1" lang="en-US" altLang="ko-KR" sz="1300" dirty="0"/>
              <a:t>56x56, 28x28, 14x14</a:t>
            </a:r>
            <a:r>
              <a:rPr kumimoji="1"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)</a:t>
            </a:r>
            <a:r>
              <a:rPr kumimoji="1"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에 대해서만 </a:t>
            </a:r>
            <a:endParaRPr kumimoji="1" lang="en-US" altLang="ko-KR" sz="1300" dirty="0">
              <a:solidFill>
                <a:prstClr val="black"/>
              </a:solidFill>
              <a:latin typeface="+mj-lt"/>
              <a:ea typeface="맑은 고딕" panose="020B0503020000020004" pitchFamily="34" charset="-127"/>
              <a:sym typeface="Wingdings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pruning percentage</a:t>
            </a:r>
            <a:r>
              <a:rPr kumimoji="1" lang="ko-KR" altLang="en-US" sz="1300" dirty="0" err="1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를</a:t>
            </a:r>
            <a:r>
              <a:rPr kumimoji="1"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 설정했음</a:t>
            </a:r>
            <a:r>
              <a:rPr kumimoji="1"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300" dirty="0">
              <a:solidFill>
                <a:prstClr val="black"/>
              </a:solidFill>
              <a:latin typeface="+mj-lt"/>
              <a:ea typeface="맑은 고딕" panose="020B0503020000020004" pitchFamily="34" charset="-127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300" b="1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ResNet-34-pruned-A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 :</a:t>
            </a:r>
          </a:p>
          <a:p>
            <a:pPr>
              <a:lnSpc>
                <a:spcPct val="150000"/>
              </a:lnSpc>
            </a:pPr>
            <a:r>
              <a:rPr lang="en-US" altLang="ko-KR" sz="1300" b="1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ResNet-34-pruned-B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 : </a:t>
            </a:r>
          </a:p>
          <a:p>
            <a:pPr>
              <a:lnSpc>
                <a:spcPct val="150000"/>
              </a:lnSpc>
            </a:pPr>
            <a:r>
              <a:rPr lang="en-US" altLang="ko-KR" sz="1300" b="1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ResNet-34-pruned-C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 :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300" dirty="0">
              <a:solidFill>
                <a:prstClr val="black"/>
              </a:solidFill>
              <a:latin typeface="+mj-lt"/>
              <a:ea typeface="맑은 고딕" panose="020B0503020000020004" pitchFamily="34" charset="-127"/>
              <a:sym typeface="Wingdings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300" dirty="0">
              <a:solidFill>
                <a:prstClr val="black"/>
              </a:solidFill>
              <a:latin typeface="+mj-lt"/>
              <a:ea typeface="맑은 고딕" panose="020B0503020000020004" pitchFamily="34" charset="-127"/>
              <a:sym typeface="Wingdings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300" dirty="0">
              <a:solidFill>
                <a:prstClr val="black"/>
              </a:solidFill>
              <a:latin typeface="+mj-lt"/>
              <a:ea typeface="맑은 고딕" panose="020B0503020000020004" pitchFamily="34" charset="-127"/>
              <a:sym typeface="Wingdings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300" dirty="0">
              <a:solidFill>
                <a:prstClr val="black"/>
              </a:solidFill>
              <a:latin typeface="+mj-lt"/>
              <a:ea typeface="맑은 고딕" panose="020B0503020000020004" pitchFamily="34" charset="-127"/>
              <a:sym typeface="Wingdings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300" dirty="0">
                <a:solidFill>
                  <a:prstClr val="black"/>
                </a:solidFill>
                <a:highlight>
                  <a:srgbClr val="FFFF00"/>
                </a:highlight>
                <a:latin typeface="+mj-lt"/>
                <a:ea typeface="맑은 고딕" panose="020B0503020000020004" pitchFamily="34" charset="-127"/>
                <a:sym typeface="Wingdings" pitchFamily="2" charset="2"/>
              </a:rPr>
              <a:t>(b) : second layer of residual blocks</a:t>
            </a:r>
            <a:r>
              <a:rPr lang="ko-KR" altLang="en-US" sz="1300" dirty="0">
                <a:solidFill>
                  <a:prstClr val="black"/>
                </a:solidFill>
                <a:highlight>
                  <a:srgbClr val="FFFF00"/>
                </a:highlight>
                <a:latin typeface="+mj-lt"/>
                <a:ea typeface="맑은 고딕" panose="020B0503020000020004" pitchFamily="34" charset="-127"/>
                <a:sym typeface="Wingdings" pitchFamily="2" charset="2"/>
              </a:rPr>
              <a:t>이</a:t>
            </a:r>
            <a:r>
              <a:rPr lang="en-US" altLang="ko-KR" sz="1300" dirty="0">
                <a:solidFill>
                  <a:prstClr val="black"/>
                </a:solidFill>
                <a:highlight>
                  <a:srgbClr val="FFFF00"/>
                </a:highlight>
                <a:latin typeface="+mj-lt"/>
                <a:ea typeface="맑은 고딕" panose="020B0503020000020004" pitchFamily="34" charset="-127"/>
                <a:sym typeface="Wingdings" pitchFamily="2" charset="2"/>
              </a:rPr>
              <a:t> first layer</a:t>
            </a:r>
            <a:r>
              <a:rPr lang="ko-KR" altLang="en-US" sz="1300" dirty="0">
                <a:solidFill>
                  <a:prstClr val="black"/>
                </a:solidFill>
                <a:highlight>
                  <a:srgbClr val="FFFF00"/>
                </a:highlight>
                <a:latin typeface="+mj-lt"/>
                <a:ea typeface="맑은 고딕" panose="020B0503020000020004" pitchFamily="34" charset="-127"/>
                <a:sym typeface="Wingdings" pitchFamily="2" charset="2"/>
              </a:rPr>
              <a:t>보다 더 </a:t>
            </a:r>
            <a:r>
              <a:rPr lang="en-US" altLang="ko-KR" sz="1300" dirty="0">
                <a:solidFill>
                  <a:prstClr val="black"/>
                </a:solidFill>
                <a:highlight>
                  <a:srgbClr val="FFFF00"/>
                </a:highlight>
                <a:latin typeface="+mj-lt"/>
                <a:ea typeface="맑은 고딕" panose="020B0503020000020004" pitchFamily="34" charset="-127"/>
                <a:sym typeface="Wingdings" pitchFamily="2" charset="2"/>
              </a:rPr>
              <a:t>sensitive</a:t>
            </a:r>
            <a:r>
              <a:rPr lang="ko-KR" altLang="en-US" sz="1300" dirty="0">
                <a:solidFill>
                  <a:prstClr val="black"/>
                </a:solidFill>
                <a:highlight>
                  <a:srgbClr val="FFFF00"/>
                </a:highlight>
                <a:latin typeface="+mj-lt"/>
                <a:ea typeface="맑은 고딕" panose="020B0503020000020004" pitchFamily="34" charset="-127"/>
                <a:sym typeface="Wingdings" pitchFamily="2" charset="2"/>
              </a:rPr>
              <a:t>함</a:t>
            </a:r>
            <a:r>
              <a:rPr lang="en-US" altLang="ko-KR" sz="1300" dirty="0">
                <a:solidFill>
                  <a:prstClr val="black"/>
                </a:solidFill>
                <a:highlight>
                  <a:srgbClr val="FFFF00"/>
                </a:highlight>
                <a:latin typeface="+mj-lt"/>
                <a:ea typeface="맑은 고딕" panose="020B0503020000020004" pitchFamily="34" charset="-127"/>
                <a:sym typeface="Wingdings" pitchFamily="2" charset="2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07EA4E1-4022-EEFB-4BF5-9020E006A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5660" y="3025202"/>
            <a:ext cx="2826639" cy="2814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2D7D07E-A8FF-EBA5-D352-7DA5D1A8F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5660" y="3455506"/>
            <a:ext cx="2826639" cy="261286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6924B2DF-3A22-020C-CDCC-E771CDC161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720"/>
          <a:stretch/>
        </p:blipFill>
        <p:spPr bwMode="auto">
          <a:xfrm>
            <a:off x="6392419" y="4391039"/>
            <a:ext cx="6053004" cy="63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B705AA46-D78F-E449-AA8F-979635B928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31" b="8392"/>
          <a:stretch/>
        </p:blipFill>
        <p:spPr bwMode="auto">
          <a:xfrm>
            <a:off x="6416169" y="5016868"/>
            <a:ext cx="5969794" cy="63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F6DA1F5-71B9-2E69-A180-45D7B72C9B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7913" y="3880031"/>
            <a:ext cx="2804857" cy="281491"/>
          </a:xfrm>
          <a:prstGeom prst="rect">
            <a:avLst/>
          </a:prstGeom>
        </p:spPr>
      </p:pic>
      <p:pic>
        <p:nvPicPr>
          <p:cNvPr id="26630" name="Picture 6">
            <a:extLst>
              <a:ext uri="{FF2B5EF4-FFF2-40B4-BE49-F238E27FC236}">
                <a16:creationId xmlns:a16="http://schemas.microsoft.com/office/drawing/2014/main" id="{9DAE5EDE-07B7-6C77-EA2D-C2695CCF6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211" y="4274814"/>
            <a:ext cx="2849624" cy="217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642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/>
              <a:t>My Conclusion</a:t>
            </a:r>
            <a:endParaRPr kumimoji="1"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AF2C187-0F7B-3088-D810-FBE27C7B91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024" y="1021393"/>
                <a:ext cx="11708781" cy="543804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Deep compression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에서는 </a:t>
                </a:r>
                <a:r>
                  <a:rPr lang="en-US" altLang="ko-KR" sz="12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Threshold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가 있어서 만약 </a:t>
                </a:r>
                <a:r>
                  <a:rPr lang="en-US" altLang="ko-KR" sz="12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threshold 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미만의 값들은 모두 없어졌기 때문에 </a:t>
                </a:r>
                <a:r>
                  <a:rPr lang="en-US" altLang="ko-KR" sz="12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threshold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값에 의존적이었다</a:t>
                </a:r>
                <a:r>
                  <a:rPr lang="en-US" altLang="ko-KR" sz="12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ko-KR" sz="12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     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따라서 </a:t>
                </a:r>
                <a:r>
                  <a:rPr lang="en-US" altLang="ko-KR" sz="12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threshold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의 신중한 </a:t>
                </a:r>
                <a:r>
                  <a:rPr lang="en-US" altLang="ko-KR" sz="12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tuning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이 필요함</a:t>
                </a:r>
                <a:r>
                  <a:rPr lang="en-US" altLang="ko-KR" sz="12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ko-KR" sz="12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    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하지만 </a:t>
                </a:r>
                <a:r>
                  <a:rPr lang="en-US" altLang="ko-KR" sz="12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pruning filter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kumimoji="1" lang="en-US" altLang="ko-KR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2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-norm(magnitude based)</a:t>
                </a:r>
                <a:r>
                  <a:rPr lang="ko-KR" altLang="en-US" sz="1200" dirty="0" err="1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으로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 </a:t>
                </a:r>
                <a:r>
                  <a:rPr lang="en-US" altLang="ko-KR" sz="12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sorting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하여 하위 </a:t>
                </a:r>
                <a:r>
                  <a:rPr lang="en-US" altLang="ko-KR" sz="12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m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개를 </a:t>
                </a:r>
                <a:r>
                  <a:rPr lang="en-US" altLang="ko-KR" sz="12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pruning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하는 것이기 때문에</a:t>
                </a:r>
                <a:endParaRPr lang="en-US" altLang="ko-KR" sz="1200" dirty="0">
                  <a:solidFill>
                    <a:prstClr val="black"/>
                  </a:solidFill>
                  <a:latin typeface="+mj-lt"/>
                  <a:ea typeface="맑은 고딕" panose="020B0503020000020004" pitchFamily="34" charset="-127"/>
                  <a:sym typeface="Wingdings" pitchFamily="2" charset="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ko-KR" altLang="en-US" sz="12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    기존의 </a:t>
                </a:r>
                <a:r>
                  <a:rPr lang="en-US" altLang="ko-KR" sz="12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threshold pruning 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방식보다</a:t>
                </a:r>
                <a:r>
                  <a:rPr lang="en-US" altLang="ko-KR" sz="12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 pruning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이 훨씬 잘 수행될 것이라고 생각한다</a:t>
                </a:r>
                <a:r>
                  <a:rPr lang="en-US" altLang="ko-KR" sz="12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ko-KR" sz="1200" dirty="0">
                  <a:solidFill>
                    <a:prstClr val="black"/>
                  </a:solidFill>
                  <a:latin typeface="+mj-lt"/>
                  <a:ea typeface="맑은 고딕" panose="020B0503020000020004" pitchFamily="34" charset="-127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Sparse connectivity</a:t>
                </a:r>
                <a:r>
                  <a:rPr lang="ko-KR" altLang="en-US" sz="1200" dirty="0" err="1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를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 아예 없애서 </a:t>
                </a:r>
                <a:r>
                  <a:rPr lang="en-US" altLang="ko-KR" sz="12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sparse matrix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의 느린 연산속도를 극복한 시도는 좋지만</a:t>
                </a:r>
                <a:r>
                  <a:rPr lang="en-US" altLang="ko-KR" sz="12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,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ko-KR" altLang="en-US" sz="12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    </a:t>
                </a:r>
                <a:r>
                  <a:rPr lang="en-US" altLang="ko-KR" sz="12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Sensitive layer</a:t>
                </a:r>
                <a:r>
                  <a:rPr lang="ko-KR" altLang="en-US" sz="1200" dirty="0" err="1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를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 찾고 </a:t>
                </a:r>
                <a:r>
                  <a:rPr lang="en-US" altLang="ko-KR" sz="12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pruning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할 </a:t>
                </a:r>
                <a:r>
                  <a:rPr lang="en-US" altLang="ko-KR" sz="12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channel 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개수</a:t>
                </a:r>
                <a:r>
                  <a:rPr lang="en-US" altLang="ko-KR" sz="12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 m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개를 정하는 과정은 매우 수고스러운 작업인 것 같아서</a:t>
                </a:r>
                <a:endParaRPr lang="en-US" altLang="ko-KR" sz="1200" dirty="0">
                  <a:solidFill>
                    <a:prstClr val="black"/>
                  </a:solidFill>
                  <a:latin typeface="+mj-lt"/>
                  <a:ea typeface="맑은 고딕" panose="020B0503020000020004" pitchFamily="34" charset="-127"/>
                  <a:sym typeface="Wingdings" pitchFamily="2" charset="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ko-KR" altLang="en-US" sz="12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    </a:t>
                </a:r>
                <a:r>
                  <a:rPr lang="en-US" altLang="ko-KR" sz="12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sensitive layer</a:t>
                </a:r>
                <a:r>
                  <a:rPr lang="ko-KR" altLang="en-US" sz="1200" dirty="0" err="1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를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 찾고 </a:t>
                </a:r>
                <a:r>
                  <a:rPr lang="en-US" altLang="ko-KR" sz="12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hyper parameter m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을 정하는 연구나 더 좋은 </a:t>
                </a:r>
                <a:r>
                  <a:rPr lang="en-US" altLang="ko-KR" sz="12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compression 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방법이 분명히 존재할 것 같다</a:t>
                </a:r>
                <a:r>
                  <a:rPr lang="en-US" altLang="ko-KR" sz="12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ko-KR" sz="1200" dirty="0">
                  <a:solidFill>
                    <a:prstClr val="black"/>
                  </a:solidFill>
                  <a:latin typeface="+mj-lt"/>
                  <a:ea typeface="맑은 고딕" panose="020B0503020000020004" pitchFamily="34" charset="-127"/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 err="1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ResNet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의 </a:t>
                </a:r>
                <a:r>
                  <a:rPr lang="en-US" altLang="ko-KR" sz="12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projection shortcut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과 관련한</a:t>
                </a:r>
                <a:r>
                  <a:rPr lang="en-US" altLang="ko-KR" sz="12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 pruning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을 통해 </a:t>
                </a:r>
                <a:r>
                  <a:rPr lang="en-US" altLang="ko-KR" sz="1200" dirty="0" err="1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ResNet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의 효과를 더 명확히 알 수 있었던 것 같다</a:t>
                </a:r>
                <a:r>
                  <a:rPr lang="en-US" altLang="ko-KR" sz="12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. (p.10  p.21 (b)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의 실험결과</a:t>
                </a:r>
                <a:r>
                  <a:rPr lang="en-US" altLang="ko-KR" sz="1200" dirty="0">
                    <a:solidFill>
                      <a:prstClr val="black"/>
                    </a:solidFill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200" dirty="0">
                  <a:solidFill>
                    <a:prstClr val="black"/>
                  </a:solidFill>
                  <a:latin typeface="+mj-lt"/>
                  <a:ea typeface="맑은 고딕" panose="020B0503020000020004" pitchFamily="34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AF2C187-0F7B-3088-D810-FBE27C7B91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024" y="1021393"/>
                <a:ext cx="11708781" cy="543804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6">
            <a:extLst>
              <a:ext uri="{FF2B5EF4-FFF2-40B4-BE49-F238E27FC236}">
                <a16:creationId xmlns:a16="http://schemas.microsoft.com/office/drawing/2014/main" id="{F8D902B1-87B7-33B9-0A7B-D6777435E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056" y="5162898"/>
            <a:ext cx="1881527" cy="143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0C0CBF52-4F7D-61AD-17F5-149A57E7C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435" y="5162898"/>
            <a:ext cx="980621" cy="134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DA0E64-7118-36DA-DD53-7F43C502FDF6}"/>
              </a:ext>
            </a:extLst>
          </p:cNvPr>
          <p:cNvSpPr txBox="1"/>
          <p:nvPr/>
        </p:nvSpPr>
        <p:spPr>
          <a:xfrm>
            <a:off x="4239694" y="5605774"/>
            <a:ext cx="8047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Residual block</a:t>
            </a:r>
            <a:r>
              <a:rPr kumimoji="1" lang="ko-KR" altLang="en-US" sz="1200" b="1" dirty="0"/>
              <a:t>의 </a:t>
            </a:r>
            <a:r>
              <a:rPr kumimoji="1" lang="en-US" altLang="ko-KR" sz="1200" b="1" dirty="0"/>
              <a:t>second conv layer</a:t>
            </a:r>
            <a:r>
              <a:rPr kumimoji="1" lang="ko-KR" altLang="en-US" sz="1200" b="1" dirty="0" err="1"/>
              <a:t>를</a:t>
            </a:r>
            <a:r>
              <a:rPr kumimoji="1" lang="ko-KR" altLang="en-US" sz="1200" b="1" dirty="0"/>
              <a:t> </a:t>
            </a:r>
            <a:r>
              <a:rPr kumimoji="1" lang="en-US" altLang="ko-KR" sz="1200" b="1" dirty="0"/>
              <a:t>pruning</a:t>
            </a:r>
            <a:r>
              <a:rPr kumimoji="1" lang="ko-KR" altLang="en-US" sz="1200" b="1" dirty="0"/>
              <a:t>하면</a:t>
            </a:r>
            <a:r>
              <a:rPr kumimoji="1" lang="en-US" altLang="ko-KR" sz="1200" b="1" dirty="0"/>
              <a:t> x</a:t>
            </a:r>
            <a:r>
              <a:rPr kumimoji="1" lang="ko-KR" altLang="en-US" sz="1200" b="1" dirty="0"/>
              <a:t>도 차원을 </a:t>
            </a:r>
            <a:r>
              <a:rPr kumimoji="1" lang="ko-KR" altLang="en-US" sz="1200" b="1" dirty="0" err="1"/>
              <a:t>맞춰주기</a:t>
            </a:r>
            <a:r>
              <a:rPr kumimoji="1" lang="ko-KR" altLang="en-US" sz="1200" b="1" dirty="0"/>
              <a:t> 위해 </a:t>
            </a:r>
            <a:r>
              <a:rPr kumimoji="1" lang="en-US" altLang="ko-KR" sz="1200" b="1" dirty="0"/>
              <a:t>pruning</a:t>
            </a:r>
            <a:r>
              <a:rPr kumimoji="1" lang="ko-KR" altLang="en-US" sz="1200" b="1" dirty="0"/>
              <a:t>되어야 하는데</a:t>
            </a:r>
            <a:r>
              <a:rPr kumimoji="1" lang="en-US" altLang="ko-KR" sz="1200" b="1" dirty="0"/>
              <a:t>,</a:t>
            </a:r>
          </a:p>
          <a:p>
            <a:r>
              <a:rPr kumimoji="1" lang="en-US" altLang="ko-KR" sz="1200" b="1" dirty="0"/>
              <a:t>f(x)</a:t>
            </a:r>
            <a:r>
              <a:rPr kumimoji="1" lang="ko-KR" altLang="en-US" sz="1200" b="1" dirty="0"/>
              <a:t>에서 학습한 내용보다 </a:t>
            </a:r>
            <a:r>
              <a:rPr kumimoji="1" lang="en-US" altLang="ko-KR" sz="1200" b="1" dirty="0"/>
              <a:t>x</a:t>
            </a:r>
            <a:r>
              <a:rPr kumimoji="1" lang="ko-KR" altLang="en-US" sz="1200" b="1" dirty="0"/>
              <a:t>가 더 중요하기 때문에 </a:t>
            </a:r>
            <a:r>
              <a:rPr kumimoji="1" lang="en-US" altLang="ko-KR" sz="1200" b="1" dirty="0"/>
              <a:t>x</a:t>
            </a:r>
            <a:r>
              <a:rPr kumimoji="1" lang="ko-KR" altLang="en-US" sz="1200" b="1" dirty="0"/>
              <a:t>가 </a:t>
            </a:r>
            <a:r>
              <a:rPr kumimoji="1" lang="en-US" altLang="ko-KR" sz="1200" b="1" dirty="0"/>
              <a:t>pruning</a:t>
            </a:r>
            <a:r>
              <a:rPr kumimoji="1" lang="ko-KR" altLang="en-US" sz="1200" b="1" dirty="0"/>
              <a:t>되는 것은 </a:t>
            </a:r>
            <a:r>
              <a:rPr kumimoji="1" lang="en-US" altLang="ko-KR" sz="1200" b="1" dirty="0"/>
              <a:t>accuracy</a:t>
            </a:r>
            <a:r>
              <a:rPr kumimoji="1" lang="ko-KR" altLang="en-US" sz="1200" b="1" dirty="0"/>
              <a:t>에 </a:t>
            </a:r>
            <a:r>
              <a:rPr kumimoji="1" lang="ko-KR" altLang="en-US" sz="1200" b="1" dirty="0" err="1"/>
              <a:t>안좋은</a:t>
            </a:r>
            <a:r>
              <a:rPr kumimoji="1" lang="ko-KR" altLang="en-US" sz="1200" b="1" dirty="0"/>
              <a:t> 영향을 미칠 것이다</a:t>
            </a:r>
            <a:r>
              <a:rPr kumimoji="1" lang="en-US" altLang="ko-KR" sz="1200" b="1" dirty="0"/>
              <a:t>.</a:t>
            </a:r>
            <a:r>
              <a:rPr kumimoji="1" lang="ko-KR" altLang="en-US" sz="1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0920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/>
              <a:t>Related Work – </a:t>
            </a:r>
            <a:r>
              <a:rPr kumimoji="1" lang="ko-KR" altLang="en-US" b="1" dirty="0"/>
              <a:t>저자는 어떤 논문에서 무슨 아이디어를 얻었는가</a:t>
            </a:r>
            <a:r>
              <a:rPr kumimoji="1" lang="en-US" altLang="ko-KR" b="1" dirty="0"/>
              <a:t>?</a:t>
            </a:r>
            <a:endParaRPr kumimoji="1"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024" y="1021393"/>
            <a:ext cx="11708781" cy="543804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lt"/>
              </a:rPr>
              <a:t>Several work have studied </a:t>
            </a:r>
            <a:r>
              <a:rPr kumimoji="1" lang="en-US" altLang="ko-KR" sz="1500" b="1" dirty="0">
                <a:latin typeface="+mj-lt"/>
              </a:rPr>
              <a:t>removing redundant feature maps</a:t>
            </a:r>
            <a:r>
              <a:rPr kumimoji="1" lang="en-US" altLang="ko-KR" sz="1500" dirty="0">
                <a:latin typeface="+mj-lt"/>
              </a:rPr>
              <a:t> from a well trained network.</a:t>
            </a:r>
          </a:p>
          <a:p>
            <a:pPr lvl="1">
              <a:lnSpc>
                <a:spcPct val="150000"/>
              </a:lnSpc>
            </a:pPr>
            <a:r>
              <a:rPr lang="en" altLang="ko-KR" sz="1300" dirty="0">
                <a:effectLst/>
                <a:latin typeface="+mj-lt"/>
              </a:rPr>
              <a:t>Structured Pruning of Deep Convolutional Neural Networks., Anwar et al.(2015) 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" altLang="ko-KR" sz="1200" dirty="0">
                <a:latin typeface="+mj-lt"/>
              </a:rPr>
              <a:t>    3-level pruning of the weights</a:t>
            </a:r>
            <a:r>
              <a:rPr lang="ko-KR" altLang="en-US" sz="1200" dirty="0">
                <a:latin typeface="+mj-lt"/>
              </a:rPr>
              <a:t>와 </a:t>
            </a:r>
            <a:r>
              <a:rPr lang="en-US" altLang="ko-KR" sz="1200" dirty="0">
                <a:latin typeface="+mj-lt"/>
              </a:rPr>
              <a:t>random</a:t>
            </a:r>
            <a:r>
              <a:rPr lang="ko-KR" altLang="en-US" sz="1200" dirty="0" err="1">
                <a:latin typeface="+mj-lt"/>
              </a:rPr>
              <a:t>으로</a:t>
            </a:r>
            <a:r>
              <a:rPr lang="ko-KR" altLang="en-US" sz="1200" dirty="0">
                <a:latin typeface="+mj-lt"/>
              </a:rPr>
              <a:t> 생성된 </a:t>
            </a:r>
            <a:r>
              <a:rPr lang="en-US" altLang="ko-KR" sz="1200" dirty="0">
                <a:latin typeface="+mj-lt"/>
              </a:rPr>
              <a:t>mask</a:t>
            </a:r>
            <a:r>
              <a:rPr lang="ko-KR" altLang="en-US" sz="1200" dirty="0">
                <a:latin typeface="+mj-lt"/>
              </a:rPr>
              <a:t>들 중에서 </a:t>
            </a:r>
            <a:endParaRPr lang="en-US" altLang="ko-KR" sz="1200" dirty="0">
              <a:latin typeface="+mj-lt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200" dirty="0">
                <a:latin typeface="+mj-lt"/>
              </a:rPr>
              <a:t>    best combination</a:t>
            </a:r>
            <a:r>
              <a:rPr lang="ko-KR" altLang="en-US" sz="1200" dirty="0">
                <a:latin typeface="+mj-lt"/>
              </a:rPr>
              <a:t>을 선택하는 </a:t>
            </a:r>
            <a:r>
              <a:rPr lang="en-US" altLang="ko-KR" sz="1200" dirty="0">
                <a:latin typeface="+mj-lt"/>
              </a:rPr>
              <a:t>particle filtering</a:t>
            </a:r>
            <a:r>
              <a:rPr lang="ko-KR" altLang="en-US" sz="1200" dirty="0">
                <a:latin typeface="+mj-lt"/>
              </a:rPr>
              <a:t>을 사용하여 </a:t>
            </a:r>
            <a:r>
              <a:rPr lang="en-US" altLang="ko-KR" sz="1200" dirty="0">
                <a:latin typeface="+mj-lt"/>
              </a:rPr>
              <a:t>pruning</a:t>
            </a:r>
            <a:r>
              <a:rPr lang="ko-KR" altLang="en-US" sz="1200" dirty="0">
                <a:latin typeface="+mj-lt"/>
              </a:rPr>
              <a:t> </a:t>
            </a:r>
            <a:r>
              <a:rPr lang="en-US" altLang="ko-KR" sz="1200" dirty="0">
                <a:latin typeface="+mj-lt"/>
              </a:rPr>
              <a:t>candidate</a:t>
            </a:r>
            <a:r>
              <a:rPr lang="ko-KR" altLang="en-US" sz="1200" dirty="0">
                <a:latin typeface="+mj-lt"/>
              </a:rPr>
              <a:t>들을 찾아냄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" altLang="ko-KR" sz="1300" dirty="0">
                <a:latin typeface="+mj-lt"/>
              </a:rPr>
              <a:t>Channel-Level Acceleration of Deep Face Representations.</a:t>
            </a:r>
            <a:r>
              <a:rPr lang="en-US" altLang="ko-KR" sz="1300" dirty="0">
                <a:latin typeface="+mj-lt"/>
              </a:rPr>
              <a:t>,</a:t>
            </a:r>
            <a:r>
              <a:rPr lang="ko-KR" altLang="en-US" sz="1300" dirty="0">
                <a:latin typeface="+mj-lt"/>
              </a:rPr>
              <a:t> </a:t>
            </a:r>
            <a:r>
              <a:rPr lang="en" altLang="ko-KR" sz="1300" dirty="0" err="1">
                <a:latin typeface="+mj-lt"/>
              </a:rPr>
              <a:t>Polyak</a:t>
            </a:r>
            <a:r>
              <a:rPr lang="ko-KR" altLang="en-US" sz="1300" dirty="0">
                <a:latin typeface="+mj-lt"/>
              </a:rPr>
              <a:t> </a:t>
            </a:r>
            <a:r>
              <a:rPr lang="en" altLang="ko-KR" sz="1300" dirty="0">
                <a:latin typeface="+mj-lt"/>
              </a:rPr>
              <a:t>&amp;</a:t>
            </a:r>
            <a:r>
              <a:rPr lang="en-US" altLang="ko-KR" sz="1300" dirty="0">
                <a:latin typeface="+mj-lt"/>
              </a:rPr>
              <a:t> </a:t>
            </a:r>
            <a:r>
              <a:rPr lang="en" altLang="ko-KR" sz="1300" dirty="0">
                <a:latin typeface="+mj-lt"/>
              </a:rPr>
              <a:t>Wolf</a:t>
            </a:r>
            <a:r>
              <a:rPr lang="ko-KR" altLang="en-US" sz="1300" dirty="0">
                <a:latin typeface="+mj-lt"/>
              </a:rPr>
              <a:t> </a:t>
            </a:r>
            <a:r>
              <a:rPr lang="en" altLang="ko-KR" sz="1300" dirty="0">
                <a:latin typeface="+mj-lt"/>
              </a:rPr>
              <a:t>(2015)</a:t>
            </a:r>
            <a:r>
              <a:rPr lang="ko-KR" altLang="en-US" sz="1300" dirty="0">
                <a:latin typeface="+mj-lt"/>
              </a:rPr>
              <a:t> </a:t>
            </a:r>
            <a:r>
              <a:rPr lang="en-US" altLang="ko-KR" sz="1300" dirty="0">
                <a:latin typeface="+mj-lt"/>
              </a:rPr>
              <a:t>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200" dirty="0">
                <a:latin typeface="+mj-lt"/>
              </a:rPr>
              <a:t>    </a:t>
            </a:r>
            <a:r>
              <a:rPr lang="en-US" altLang="ko-KR" sz="1200" dirty="0">
                <a:latin typeface="+mj-lt"/>
              </a:rPr>
              <a:t>face detection applications</a:t>
            </a:r>
            <a:r>
              <a:rPr lang="ko-KR" altLang="en-US" sz="1200" dirty="0">
                <a:latin typeface="+mj-lt"/>
              </a:rPr>
              <a:t>을 위해</a:t>
            </a:r>
            <a:r>
              <a:rPr lang="en-US" altLang="ko-KR" sz="1200" dirty="0">
                <a:latin typeface="+mj-lt"/>
              </a:rPr>
              <a:t>,</a:t>
            </a:r>
            <a:r>
              <a:rPr lang="ko-KR" altLang="en-US" sz="1200" dirty="0">
                <a:latin typeface="+mj-lt"/>
              </a:rPr>
              <a:t> </a:t>
            </a:r>
            <a:r>
              <a:rPr lang="en-US" altLang="ko-KR" sz="1200" dirty="0">
                <a:latin typeface="+mj-lt"/>
              </a:rPr>
              <a:t>sample input data</a:t>
            </a:r>
            <a:r>
              <a:rPr lang="ko-KR" altLang="en-US" sz="1200" dirty="0" err="1">
                <a:latin typeface="+mj-lt"/>
              </a:rPr>
              <a:t>를</a:t>
            </a:r>
            <a:r>
              <a:rPr lang="ko-KR" altLang="en-US" sz="1200" dirty="0">
                <a:latin typeface="+mj-lt"/>
              </a:rPr>
              <a:t> 사용하여 자주 등장하지 않는 </a:t>
            </a:r>
            <a:r>
              <a:rPr lang="en-US" altLang="ko-KR" sz="1200" dirty="0">
                <a:latin typeface="+mj-lt"/>
              </a:rPr>
              <a:t>activated feature map</a:t>
            </a:r>
            <a:r>
              <a:rPr lang="ko-KR" altLang="en-US" sz="1200" dirty="0">
                <a:latin typeface="+mj-lt"/>
              </a:rPr>
              <a:t>을 </a:t>
            </a:r>
            <a:r>
              <a:rPr lang="en-US" altLang="ko-KR" sz="1200" dirty="0">
                <a:latin typeface="+mj-lt"/>
              </a:rPr>
              <a:t>detect</a:t>
            </a:r>
            <a:r>
              <a:rPr lang="ko-KR" altLang="en-US" sz="1200" dirty="0">
                <a:latin typeface="+mj-lt"/>
              </a:rPr>
              <a:t>했다</a:t>
            </a:r>
            <a:r>
              <a:rPr lang="en-US" altLang="ko-KR" sz="1200" dirty="0">
                <a:latin typeface="+mj-lt"/>
              </a:rPr>
              <a:t>.</a:t>
            </a:r>
            <a:endParaRPr lang="en" altLang="ko-KR" sz="1300" dirty="0">
              <a:latin typeface="+mj-lt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+mj-lt"/>
                <a:ea typeface="맑은 고딕" panose="020B0503020000020004" pitchFamily="34" charset="-127"/>
                <a:cs typeface="+mn-cs"/>
                <a:sym typeface="Wingdings" pitchFamily="2" charset="2"/>
              </a:rPr>
              <a:t>1. 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+mj-lt"/>
                <a:ea typeface="맑은 고딕" panose="020B0503020000020004" pitchFamily="34" charset="-127"/>
                <a:cs typeface="+mn-cs"/>
                <a:sym typeface="Wingdings" pitchFamily="2" charset="2"/>
              </a:rPr>
              <a:t>저자는 위 연구들처럼 가능한 조합들을 검사해 볼 필요 없이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+mj-lt"/>
                <a:ea typeface="맑은 고딕" panose="020B0503020000020004" pitchFamily="34" charset="-127"/>
                <a:cs typeface="+mn-cs"/>
                <a:sym typeface="Wingdings" pitchFamily="2" charset="2"/>
              </a:rPr>
              <a:t>,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+mj-lt"/>
                <a:ea typeface="맑은 고딕" panose="020B0503020000020004" pitchFamily="34" charset="-127"/>
                <a:cs typeface="+mn-cs"/>
                <a:sym typeface="Wingdings" pitchFamily="2" charset="2"/>
              </a:rPr>
              <a:t> 단순히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+mj-lt"/>
                <a:ea typeface="맑은 고딕" panose="020B0503020000020004" pitchFamily="34" charset="-127"/>
                <a:cs typeface="+mn-cs"/>
                <a:sym typeface="Wingdings" pitchFamily="2" charset="2"/>
              </a:rPr>
              <a:t>magnitude based measure</a:t>
            </a:r>
            <a:r>
              <a:rPr kumimoji="0" lang="ko-KR" altLang="en-US" sz="13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+mj-lt"/>
                <a:ea typeface="맑은 고딕" panose="020B0503020000020004" pitchFamily="34" charset="-127"/>
                <a:cs typeface="+mn-cs"/>
                <a:sym typeface="Wingdings" pitchFamily="2" charset="2"/>
              </a:rPr>
              <a:t>를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+mj-lt"/>
                <a:ea typeface="맑은 고딕" panose="020B0503020000020004" pitchFamily="34" charset="-127"/>
                <a:cs typeface="+mn-cs"/>
                <a:sym typeface="Wingdings" pitchFamily="2" charset="2"/>
              </a:rPr>
              <a:t> 이용하여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+mj-lt"/>
                <a:ea typeface="맑은 고딕" panose="020B0503020000020004" pitchFamily="34" charset="-127"/>
                <a:cs typeface="+mn-cs"/>
                <a:sym typeface="Wingdings" pitchFamily="2" charset="2"/>
              </a:rPr>
              <a:t>pruning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+mj-lt"/>
                <a:ea typeface="맑은 고딕" panose="020B0503020000020004" pitchFamily="34" charset="-127"/>
                <a:cs typeface="+mn-cs"/>
                <a:sym typeface="Wingdings" pitchFamily="2" charset="2"/>
              </a:rPr>
              <a:t>하는 아이디어를 생각함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+mj-lt"/>
                <a:ea typeface="맑은 고딕" panose="020B0503020000020004" pitchFamily="34" charset="-127"/>
                <a:cs typeface="+mn-cs"/>
                <a:sym typeface="Wingdings" pitchFamily="2" charset="2"/>
              </a:rPr>
              <a:t>.</a:t>
            </a:r>
            <a:endParaRPr lang="en" altLang="ko-KR" sz="1300" dirty="0">
              <a:highlight>
                <a:srgbClr val="FFFF00"/>
              </a:highlight>
              <a:latin typeface="+mj-lt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+mj-lt"/>
              </a:rPr>
              <a:t>There is a growing interest in training </a:t>
            </a:r>
            <a:r>
              <a:rPr kumimoji="1" lang="en-US" altLang="ko-KR" sz="1500" b="1" dirty="0">
                <a:latin typeface="+mj-lt"/>
              </a:rPr>
              <a:t>compact CNNs with sparse constraints.</a:t>
            </a:r>
          </a:p>
          <a:p>
            <a:pPr lvl="1">
              <a:lnSpc>
                <a:spcPct val="150000"/>
              </a:lnSpc>
            </a:pPr>
            <a:r>
              <a:rPr lang="en" altLang="ko-KR" sz="1300" dirty="0">
                <a:effectLst/>
                <a:latin typeface="+mj-lt"/>
              </a:rPr>
              <a:t>Less Is More: Towards Compact CNNs., Zhou et al. (2016)</a:t>
            </a:r>
            <a:r>
              <a:rPr lang="ko-KR" altLang="en-US" sz="1300" dirty="0">
                <a:effectLst/>
                <a:latin typeface="+mj-lt"/>
              </a:rPr>
              <a:t> </a:t>
            </a:r>
            <a:r>
              <a:rPr lang="en-US" altLang="ko-KR" sz="1300" dirty="0">
                <a:effectLst/>
                <a:latin typeface="+mj-lt"/>
              </a:rPr>
              <a:t>:</a:t>
            </a:r>
            <a:r>
              <a:rPr lang="ko-KR" altLang="en-US" sz="1300" dirty="0">
                <a:effectLst/>
                <a:latin typeface="+mj-lt"/>
              </a:rPr>
              <a:t> </a:t>
            </a:r>
            <a:endParaRPr lang="en" altLang="ko-KR" sz="1300" dirty="0">
              <a:effectLst/>
              <a:latin typeface="+mj-lt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300" dirty="0">
                <a:latin typeface="+mj-lt"/>
              </a:rPr>
              <a:t>    </a:t>
            </a:r>
            <a:r>
              <a:rPr lang="ko-KR" altLang="en-US" sz="1200" dirty="0">
                <a:latin typeface="+mj-lt"/>
              </a:rPr>
              <a:t>제거된 </a:t>
            </a:r>
            <a:r>
              <a:rPr lang="en-US" altLang="ko-KR" sz="1200" dirty="0">
                <a:latin typeface="+mj-lt"/>
              </a:rPr>
              <a:t>filter</a:t>
            </a:r>
            <a:r>
              <a:rPr lang="ko-KR" altLang="en-US" sz="1200" dirty="0">
                <a:latin typeface="+mj-lt"/>
              </a:rPr>
              <a:t>로 </a:t>
            </a:r>
            <a:r>
              <a:rPr lang="en-US" altLang="ko-KR" sz="1200" dirty="0">
                <a:latin typeface="+mj-lt"/>
              </a:rPr>
              <a:t>compact</a:t>
            </a:r>
            <a:r>
              <a:rPr lang="ko-KR" altLang="en-US" sz="1200" dirty="0">
                <a:latin typeface="+mj-lt"/>
              </a:rPr>
              <a:t>해진 </a:t>
            </a:r>
            <a:r>
              <a:rPr lang="en-US" altLang="ko-KR" sz="1200" dirty="0">
                <a:latin typeface="+mj-lt"/>
              </a:rPr>
              <a:t>CNN</a:t>
            </a:r>
            <a:r>
              <a:rPr lang="ko-KR" altLang="en-US" sz="1200" dirty="0">
                <a:latin typeface="+mj-lt"/>
              </a:rPr>
              <a:t>을 </a:t>
            </a:r>
            <a:r>
              <a:rPr lang="en-US" altLang="ko-KR" sz="1200" dirty="0">
                <a:latin typeface="+mj-lt"/>
              </a:rPr>
              <a:t>train</a:t>
            </a:r>
            <a:r>
              <a:rPr lang="ko-KR" altLang="en-US" sz="1200" dirty="0">
                <a:latin typeface="+mj-lt"/>
              </a:rPr>
              <a:t>시키기 위해 </a:t>
            </a:r>
            <a:r>
              <a:rPr lang="en-US" altLang="ko-KR" sz="1200" dirty="0">
                <a:latin typeface="+mj-lt"/>
              </a:rPr>
              <a:t>training </a:t>
            </a:r>
            <a:r>
              <a:rPr lang="ko-KR" altLang="en-US" sz="1200" dirty="0">
                <a:latin typeface="+mj-lt"/>
              </a:rPr>
              <a:t>동안에 </a:t>
            </a:r>
            <a:r>
              <a:rPr lang="en-US" altLang="ko-KR" sz="1200" dirty="0">
                <a:latin typeface="+mj-lt"/>
              </a:rPr>
              <a:t>group-sparse regularization</a:t>
            </a:r>
            <a:r>
              <a:rPr lang="ko-KR" altLang="en-US" sz="1200" dirty="0">
                <a:latin typeface="+mj-lt"/>
              </a:rPr>
              <a:t>을 추가했다</a:t>
            </a:r>
            <a:r>
              <a:rPr lang="en-US" altLang="ko-KR" sz="1200" dirty="0">
                <a:latin typeface="+mj-lt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" altLang="ko-KR" sz="1300" dirty="0">
                <a:latin typeface="+mj-lt"/>
              </a:rPr>
              <a:t>Learning Structured Sparsity in Deep Neural Networks, Wen et al. (2016) :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300" dirty="0"/>
              <a:t>    </a:t>
            </a:r>
            <a:r>
              <a:rPr lang="ko-KR" altLang="en-US" sz="1200" dirty="0"/>
              <a:t>각 </a:t>
            </a:r>
            <a:r>
              <a:rPr lang="en-US" altLang="ko-KR" sz="1200" dirty="0"/>
              <a:t>layer</a:t>
            </a:r>
            <a:r>
              <a:rPr lang="ko-KR" altLang="en-US" sz="1200" dirty="0"/>
              <a:t>에 </a:t>
            </a:r>
            <a:r>
              <a:rPr lang="ko-KR" altLang="en-US" sz="1200" dirty="0" err="1"/>
              <a:t>필요없는</a:t>
            </a:r>
            <a:r>
              <a:rPr lang="ko-KR" altLang="en-US" sz="1200" dirty="0"/>
              <a:t> </a:t>
            </a:r>
            <a:r>
              <a:rPr lang="en-US" altLang="ko-KR" sz="1200" dirty="0"/>
              <a:t>filters, channel </a:t>
            </a:r>
            <a:r>
              <a:rPr lang="ko-KR" altLang="en-US" sz="1200" dirty="0"/>
              <a:t>또는 심지어 </a:t>
            </a:r>
            <a:r>
              <a:rPr lang="en-US" altLang="ko-KR" sz="1200" dirty="0"/>
              <a:t>layer</a:t>
            </a:r>
            <a:r>
              <a:rPr lang="ko-KR" altLang="en-US" sz="1200" dirty="0"/>
              <a:t>들을 없애기 위해 각 </a:t>
            </a:r>
            <a:r>
              <a:rPr lang="en-US" altLang="ko-KR" sz="1200" dirty="0"/>
              <a:t>layer</a:t>
            </a:r>
            <a:r>
              <a:rPr lang="ko-KR" altLang="en-US" sz="1200" dirty="0"/>
              <a:t>에 </a:t>
            </a:r>
            <a:r>
              <a:rPr lang="en-US" altLang="ko-KR" sz="1200" dirty="0"/>
              <a:t>structured sparsity </a:t>
            </a:r>
            <a:r>
              <a:rPr lang="en-US" altLang="ko-KR" sz="1200" dirty="0" err="1"/>
              <a:t>regularizer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추가했다</a:t>
            </a:r>
            <a:r>
              <a:rPr lang="en-US" altLang="ko-KR" sz="1200" dirty="0"/>
              <a:t>.</a:t>
            </a:r>
            <a:endParaRPr lang="en" altLang="ko-KR" sz="1200" dirty="0">
              <a:latin typeface="+mj-lt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+mj-lt"/>
                <a:ea typeface="맑은 고딕" panose="020B0503020000020004" pitchFamily="34" charset="-127"/>
                <a:cs typeface="+mn-cs"/>
                <a:sym typeface="Wingdings" pitchFamily="2" charset="2"/>
              </a:rPr>
              <a:t>2. 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+mj-lt"/>
                <a:ea typeface="맑은 고딕" panose="020B0503020000020004" pitchFamily="34" charset="-127"/>
                <a:cs typeface="+mn-cs"/>
                <a:sym typeface="Wingdings" pitchFamily="2" charset="2"/>
              </a:rPr>
              <a:t>저자는 위 연구들처럼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+mj-lt"/>
                <a:ea typeface="맑은 고딕" panose="020B0503020000020004" pitchFamily="34" charset="-127"/>
                <a:cs typeface="+mn-cs"/>
                <a:sym typeface="Wingdings" pitchFamily="2" charset="2"/>
              </a:rPr>
              <a:t>sparse matrix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+mj-lt"/>
                <a:ea typeface="맑은 고딕" panose="020B0503020000020004" pitchFamily="34" charset="-127"/>
                <a:cs typeface="+mn-cs"/>
                <a:sym typeface="Wingdings" pitchFamily="2" charset="2"/>
              </a:rPr>
              <a:t>에 대한 처리가 필요 없이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+mj-lt"/>
                <a:ea typeface="맑은 고딕" panose="020B0503020000020004" pitchFamily="34" charset="-127"/>
                <a:cs typeface="+mn-cs"/>
                <a:sym typeface="Wingdings" pitchFamily="2" charset="2"/>
              </a:rPr>
              <a:t>,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+mj-lt"/>
                <a:ea typeface="맑은 고딕" panose="020B0503020000020004" pitchFamily="34" charset="-127"/>
                <a:cs typeface="+mn-cs"/>
                <a:sym typeface="Wingdings" pitchFamily="2" charset="2"/>
              </a:rPr>
              <a:t> 아예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+mj-lt"/>
                <a:ea typeface="맑은 고딕" panose="020B0503020000020004" pitchFamily="34" charset="-127"/>
                <a:cs typeface="+mn-cs"/>
                <a:sym typeface="Wingdings" pitchFamily="2" charset="2"/>
              </a:rPr>
              <a:t>sparse </a:t>
            </a:r>
            <a:r>
              <a:rPr kumimoji="0" lang="en-US" altLang="ko-KR" sz="13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+mj-lt"/>
                <a:ea typeface="맑은 고딕" panose="020B0503020000020004" pitchFamily="34" charset="-127"/>
                <a:cs typeface="+mn-cs"/>
                <a:sym typeface="Wingdings" pitchFamily="2" charset="2"/>
              </a:rPr>
              <a:t>connectivit</a:t>
            </a:r>
            <a:r>
              <a:rPr lang="en-US" altLang="ko-KR" sz="1300" b="1" dirty="0">
                <a:solidFill>
                  <a:prstClr val="black"/>
                </a:solidFill>
                <a:highlight>
                  <a:srgbClr val="FFFF00"/>
                </a:highlight>
                <a:latin typeface="+mj-lt"/>
                <a:ea typeface="맑은 고딕" panose="020B0503020000020004" pitchFamily="34" charset="-127"/>
                <a:sym typeface="Wingdings" pitchFamily="2" charset="2"/>
              </a:rPr>
              <a:t>y pattern</a:t>
            </a:r>
            <a:r>
              <a:rPr lang="ko-KR" altLang="en-US" sz="1300" b="1" dirty="0">
                <a:solidFill>
                  <a:prstClr val="black"/>
                </a:solidFill>
                <a:highlight>
                  <a:srgbClr val="FFFF00"/>
                </a:highlight>
                <a:latin typeface="+mj-lt"/>
                <a:ea typeface="맑은 고딕" panose="020B0503020000020004" pitchFamily="34" charset="-127"/>
                <a:sym typeface="Wingdings" pitchFamily="2" charset="2"/>
              </a:rPr>
              <a:t>을 만들지 않는 아이디어를 생각함</a:t>
            </a:r>
            <a:r>
              <a:rPr lang="en-US" altLang="ko-KR" sz="1300" b="1" dirty="0">
                <a:solidFill>
                  <a:prstClr val="black"/>
                </a:solidFill>
                <a:highlight>
                  <a:srgbClr val="FFFF00"/>
                </a:highlight>
                <a:latin typeface="+mj-lt"/>
                <a:ea typeface="맑은 고딕" panose="020B0503020000020004" pitchFamily="34" charset="-127"/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7975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/>
              <a:t>Related Work – </a:t>
            </a:r>
            <a:r>
              <a:rPr kumimoji="1" lang="ko-KR" altLang="en-US" b="1" dirty="0"/>
              <a:t>저자는 어떤 논문에서 무슨 아이디어를 얻었는가</a:t>
            </a:r>
            <a:r>
              <a:rPr kumimoji="1" lang="en-US" altLang="ko-KR" b="1" dirty="0"/>
              <a:t>?</a:t>
            </a:r>
            <a:endParaRPr kumimoji="1"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024" y="1021393"/>
            <a:ext cx="11708781" cy="543804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 Learning both Weights and Connections for Efficient Neural Network., Song Han et al.(2015)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 방식의 문제점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 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지적 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: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     VGG-16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의 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FC layer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의 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parameter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가 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total parameter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개수 중의 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90%</a:t>
            </a:r>
            <a:r>
              <a:rPr lang="ko-KR" altLang="en-US" sz="1300" dirty="0" err="1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를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 차지하지만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,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     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전체 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FLOP(floating point operations)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에는 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1% 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미만 밖에 되지 않는다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.  parameter</a:t>
            </a:r>
            <a:r>
              <a:rPr lang="ko-KR" altLang="en-US" sz="1300" dirty="0" err="1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를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 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pruning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하는 것은 반드시 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computation cost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을 줄이지 않음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300" dirty="0">
              <a:solidFill>
                <a:prstClr val="black"/>
              </a:solidFill>
              <a:latin typeface="+mj-lt"/>
              <a:ea typeface="맑은 고딕" panose="020B0503020000020004" pitchFamily="34" charset="-127"/>
              <a:sym typeface="Wingdings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     추가적으로 </a:t>
            </a:r>
            <a:r>
              <a:rPr lang="en-US" altLang="ko-KR" sz="1300" dirty="0" err="1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sparseBLAS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 libraries or specialized HW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가 필요하다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     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또한 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CNN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에 대한 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sparse operation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을 사용하는 최근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(2016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년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)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의 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library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들은 종종 제한적이며</a:t>
            </a:r>
            <a:endParaRPr lang="en-US" altLang="ko-KR" sz="1300" dirty="0">
              <a:solidFill>
                <a:prstClr val="black"/>
              </a:solidFill>
              <a:latin typeface="+mj-lt"/>
              <a:ea typeface="맑은 고딕" panose="020B0503020000020004" pitchFamily="34" charset="-127"/>
              <a:sym typeface="Wingdings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     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sparse data structure</a:t>
            </a:r>
            <a:r>
              <a:rPr lang="ko-KR" altLang="en-US" sz="1300" dirty="0" err="1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를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 유지하는 것 또한 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additional storage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 필요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681050D-3229-9B59-4F85-1C8C4B8A2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329" y="2227257"/>
            <a:ext cx="4539476" cy="302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642285-331E-6767-B1AF-13CE6974B190}"/>
              </a:ext>
            </a:extLst>
          </p:cNvPr>
          <p:cNvSpPr txBox="1"/>
          <p:nvPr/>
        </p:nvSpPr>
        <p:spPr>
          <a:xfrm>
            <a:off x="3178759" y="5253574"/>
            <a:ext cx="5834482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+mj-lt"/>
                <a:ea typeface="맑은 고딕" panose="020B0503020000020004" pitchFamily="34" charset="-127"/>
                <a:cs typeface="+mn-cs"/>
                <a:sym typeface="Wingdings" pitchFamily="2" charset="2"/>
              </a:rPr>
              <a:t>단순히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+mj-lt"/>
                <a:ea typeface="맑은 고딕" panose="020B0503020000020004" pitchFamily="34" charset="-127"/>
                <a:cs typeface="+mn-cs"/>
                <a:sym typeface="Wingdings" pitchFamily="2" charset="2"/>
              </a:rPr>
              <a:t>magnitude based measure</a:t>
            </a:r>
            <a:r>
              <a:rPr kumimoji="0" lang="ko-KR" altLang="en-US" sz="13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+mj-lt"/>
                <a:ea typeface="맑은 고딕" panose="020B0503020000020004" pitchFamily="34" charset="-127"/>
                <a:cs typeface="+mn-cs"/>
                <a:sym typeface="Wingdings" pitchFamily="2" charset="2"/>
              </a:rPr>
              <a:t>를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+mj-lt"/>
                <a:ea typeface="맑은 고딕" panose="020B0503020000020004" pitchFamily="34" charset="-127"/>
                <a:cs typeface="+mn-cs"/>
                <a:sym typeface="Wingdings" pitchFamily="2" charset="2"/>
              </a:rPr>
              <a:t> 이용하여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+mj-lt"/>
                <a:ea typeface="맑은 고딕" panose="020B0503020000020004" pitchFamily="34" charset="-127"/>
                <a:cs typeface="+mn-cs"/>
                <a:sym typeface="Wingdings" pitchFamily="2" charset="2"/>
              </a:rPr>
              <a:t>pruning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+mj-lt"/>
                <a:ea typeface="맑은 고딕" panose="020B0503020000020004" pitchFamily="34" charset="-127"/>
                <a:cs typeface="+mn-cs"/>
                <a:sym typeface="Wingdings" pitchFamily="2" charset="2"/>
              </a:rPr>
              <a:t>하는 아이디어</a:t>
            </a:r>
            <a:endParaRPr kumimoji="0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+mj-lt"/>
              <a:ea typeface="맑은 고딕" panose="020B0503020000020004" pitchFamily="34" charset="-127"/>
              <a:cs typeface="+mn-cs"/>
              <a:sym typeface="Wingdings" pitchFamily="2" charset="2"/>
            </a:endParaRPr>
          </a:p>
          <a:p>
            <a:pPr marL="342900" indent="-342900">
              <a:buAutoNum type="arabicPeriod"/>
            </a:pP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+mj-lt"/>
                <a:ea typeface="맑은 고딕" panose="020B0503020000020004" pitchFamily="34" charset="-127"/>
                <a:cs typeface="+mn-cs"/>
                <a:sym typeface="Wingdings" pitchFamily="2" charset="2"/>
              </a:rPr>
              <a:t>아예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+mj-lt"/>
                <a:ea typeface="맑은 고딕" panose="020B0503020000020004" pitchFamily="34" charset="-127"/>
                <a:cs typeface="+mn-cs"/>
                <a:sym typeface="Wingdings" pitchFamily="2" charset="2"/>
              </a:rPr>
              <a:t>sparse </a:t>
            </a:r>
            <a:r>
              <a:rPr kumimoji="0" lang="en-US" altLang="ko-KR" sz="13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+mj-lt"/>
                <a:ea typeface="맑은 고딕" panose="020B0503020000020004" pitchFamily="34" charset="-127"/>
                <a:cs typeface="+mn-cs"/>
                <a:sym typeface="Wingdings" pitchFamily="2" charset="2"/>
              </a:rPr>
              <a:t>connectivit</a:t>
            </a:r>
            <a:r>
              <a:rPr lang="en-US" altLang="ko-KR" sz="1300" b="1" dirty="0">
                <a:solidFill>
                  <a:prstClr val="black"/>
                </a:solidFill>
                <a:highlight>
                  <a:srgbClr val="FFFF00"/>
                </a:highlight>
                <a:latin typeface="+mj-lt"/>
                <a:ea typeface="맑은 고딕" panose="020B0503020000020004" pitchFamily="34" charset="-127"/>
                <a:sym typeface="Wingdings" pitchFamily="2" charset="2"/>
              </a:rPr>
              <a:t>y pattern</a:t>
            </a:r>
            <a:r>
              <a:rPr lang="ko-KR" altLang="en-US" sz="1300" b="1" dirty="0">
                <a:solidFill>
                  <a:prstClr val="black"/>
                </a:solidFill>
                <a:highlight>
                  <a:srgbClr val="FFFF00"/>
                </a:highlight>
                <a:latin typeface="+mj-lt"/>
                <a:ea typeface="맑은 고딕" panose="020B0503020000020004" pitchFamily="34" charset="-127"/>
                <a:sym typeface="Wingdings" pitchFamily="2" charset="2"/>
              </a:rPr>
              <a:t>을 만들지 않는 아이디어</a:t>
            </a:r>
            <a:endParaRPr lang="en-US" altLang="ko-KR" sz="1300" b="1" dirty="0">
              <a:solidFill>
                <a:prstClr val="black"/>
              </a:solidFill>
              <a:highlight>
                <a:srgbClr val="FFFF00"/>
              </a:highlight>
              <a:latin typeface="+mj-lt"/>
              <a:ea typeface="맑은 고딕" panose="020B0503020000020004" pitchFamily="34" charset="-127"/>
              <a:sym typeface="Wingdings" pitchFamily="2" charset="2"/>
            </a:endParaRPr>
          </a:p>
          <a:p>
            <a:endParaRPr lang="en-US" altLang="ko-KR" sz="1300" b="1" dirty="0">
              <a:solidFill>
                <a:prstClr val="black"/>
              </a:solidFill>
              <a:highlight>
                <a:srgbClr val="FFFF00"/>
              </a:highlight>
              <a:latin typeface="+mj-lt"/>
              <a:ea typeface="맑은 고딕" panose="020B0503020000020004" pitchFamily="34" charset="-127"/>
              <a:sym typeface="Wingdings" pitchFamily="2" charset="2"/>
            </a:endParaRPr>
          </a:p>
          <a:p>
            <a:pPr algn="ctr"/>
            <a:r>
              <a:rPr lang="en-US" altLang="ko-KR" sz="1600" b="1" dirty="0">
                <a:solidFill>
                  <a:prstClr val="black"/>
                </a:solidFill>
                <a:highlight>
                  <a:srgbClr val="FFFF00"/>
                </a:highlight>
                <a:latin typeface="+mj-lt"/>
                <a:ea typeface="맑은 고딕" panose="020B0503020000020004" pitchFamily="34" charset="-127"/>
                <a:sym typeface="Wingdings" pitchFamily="2" charset="2"/>
              </a:rPr>
              <a:t> “Pruning Filters”</a:t>
            </a:r>
          </a:p>
        </p:txBody>
      </p:sp>
    </p:spTree>
    <p:extLst>
      <p:ext uri="{BB962C8B-B14F-4D97-AF65-F5344CB8AC3E}">
        <p14:creationId xmlns:p14="http://schemas.microsoft.com/office/powerpoint/2010/main" val="1566821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/>
              <a:t>논문의 핵심 아이디어 </a:t>
            </a:r>
            <a:r>
              <a:rPr kumimoji="1" lang="en-US" altLang="ko-KR" b="1" dirty="0"/>
              <a:t>: Pruning Filters and Feature Maps</a:t>
            </a:r>
            <a:endParaRPr kumimoji="1"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024" y="859317"/>
            <a:ext cx="11708781" cy="560012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/>
              <a:t>Pruning Filters</a:t>
            </a:r>
          </a:p>
          <a:p>
            <a:pPr>
              <a:lnSpc>
                <a:spcPct val="150000"/>
              </a:lnSpc>
            </a:pPr>
            <a:endParaRPr lang="en" altLang="ko-KR" sz="13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76E6920-E559-D1BD-EDB2-523BB5054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81" y="1277929"/>
            <a:ext cx="4598873" cy="507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C299069-5BDF-32CF-6FD1-712ECA342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309" y="1485953"/>
            <a:ext cx="6270839" cy="122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51F0EFBC-8615-DAA8-A588-B7B8EA4DD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067" y="3339018"/>
            <a:ext cx="6107152" cy="262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000612-FA6C-1478-5BA2-41ECD275353F}"/>
              </a:ext>
            </a:extLst>
          </p:cNvPr>
          <p:cNvSpPr txBox="1"/>
          <p:nvPr/>
        </p:nvSpPr>
        <p:spPr>
          <a:xfrm>
            <a:off x="5303411" y="987969"/>
            <a:ext cx="5537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The number of operations in a single conv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079B4A-D760-89E1-47DB-5EF7800B3149}"/>
              </a:ext>
            </a:extLst>
          </p:cNvPr>
          <p:cNvSpPr txBox="1"/>
          <p:nvPr/>
        </p:nvSpPr>
        <p:spPr>
          <a:xfrm>
            <a:off x="5357913" y="2838562"/>
            <a:ext cx="5278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The computational cost of a single conv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EFF2A38C-9966-B14A-7F1A-13EE7ED14078}"/>
                  </a:ext>
                </a:extLst>
              </p14:cNvPr>
              <p14:cNvContentPartPr/>
              <p14:nvPr/>
            </p14:nvContentPartPr>
            <p14:xfrm>
              <a:off x="6007271" y="-1918743"/>
              <a:ext cx="85320" cy="30636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EFF2A38C-9966-B14A-7F1A-13EE7ED1407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86751" y="-1938903"/>
                <a:ext cx="126000" cy="34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4239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" altLang="ko-KR" b="1" i="0" dirty="0">
                <a:solidFill>
                  <a:srgbClr val="212529"/>
                </a:solidFill>
                <a:effectLst/>
                <a:latin typeface="-apple-system"/>
              </a:rPr>
              <a:t>Determining which filters to prune within a single layer</a:t>
            </a:r>
          </a:p>
        </p:txBody>
      </p:sp>
      <p:pic>
        <p:nvPicPr>
          <p:cNvPr id="17" name="내용 개체 틀 16" descr="텍스트, 폰트, 화이트, 대수학이(가) 표시된 사진&#10;&#10;자동 생성된 설명">
            <a:extLst>
              <a:ext uri="{FF2B5EF4-FFF2-40B4-BE49-F238E27FC236}">
                <a16:creationId xmlns:a16="http://schemas.microsoft.com/office/drawing/2014/main" id="{46ECB365-F97D-E735-10F1-CA28CEBA82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103" y="2724441"/>
            <a:ext cx="6473689" cy="2211398"/>
          </a:xfr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667B63A-E32B-C41F-79C3-8A905357B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940" y="725133"/>
            <a:ext cx="4798782" cy="607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B019F8BE-EF7C-C77F-1E67-3CC95948CE03}"/>
              </a:ext>
            </a:extLst>
          </p:cNvPr>
          <p:cNvCxnSpPr/>
          <p:nvPr/>
        </p:nvCxnSpPr>
        <p:spPr>
          <a:xfrm>
            <a:off x="3840609" y="3705076"/>
            <a:ext cx="12823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01232E-B8CE-1538-F2D5-DBD2D9FB9393}"/>
                  </a:ext>
                </a:extLst>
              </p:cNvPr>
              <p:cNvSpPr txBox="1"/>
              <p:nvPr/>
            </p:nvSpPr>
            <p:spPr>
              <a:xfrm>
                <a:off x="4090735" y="3729781"/>
                <a:ext cx="782137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ko-KR" sz="1300" dirty="0"/>
                  <a:t>-norm</a:t>
                </a:r>
                <a:endParaRPr kumimoji="1" lang="ko-KR" altLang="en-US" sz="13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01232E-B8CE-1538-F2D5-DBD2D9FB9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735" y="3729781"/>
                <a:ext cx="782137" cy="292388"/>
              </a:xfrm>
              <a:prstGeom prst="rect">
                <a:avLst/>
              </a:prstGeom>
              <a:blipFill>
                <a:blip r:embed="rId4"/>
                <a:stretch>
                  <a:fillRect b="-208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꺾인 연결선[E] 22">
            <a:extLst>
              <a:ext uri="{FF2B5EF4-FFF2-40B4-BE49-F238E27FC236}">
                <a16:creationId xmlns:a16="http://schemas.microsoft.com/office/drawing/2014/main" id="{C1E72585-61CE-7091-07E8-44EF597D21FD}"/>
              </a:ext>
            </a:extLst>
          </p:cNvPr>
          <p:cNvCxnSpPr>
            <a:endCxn id="21" idx="1"/>
          </p:cNvCxnSpPr>
          <p:nvPr/>
        </p:nvCxnSpPr>
        <p:spPr>
          <a:xfrm rot="16200000" flipH="1">
            <a:off x="3965058" y="3750298"/>
            <a:ext cx="146194" cy="10516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002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B9262878-3482-178A-E776-A6670BB5D81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 lvl="1">
                  <a:lnSpc>
                    <a:spcPct val="150000"/>
                  </a:lnSpc>
                </a:pPr>
                <a:r>
                  <a:rPr kumimoji="1" lang="ko-KR" altLang="en-US" sz="2500" b="1" dirty="0"/>
                  <a:t>왜 </a:t>
                </a:r>
                <a:r>
                  <a:rPr kumimoji="1" lang="en-US" altLang="ko-KR" sz="2500" b="1" dirty="0"/>
                  <a:t>smallest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5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5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</m:e>
                      <m:sub>
                        <m:r>
                          <a:rPr kumimoji="1" lang="en-US" altLang="ko-KR" sz="25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1" lang="en-US" altLang="ko-KR" sz="2500" b="1" dirty="0"/>
                  <a:t>-norm </a:t>
                </a:r>
                <a:r>
                  <a:rPr kumimoji="1" lang="ko-KR" altLang="en-US" sz="2500" b="1" dirty="0"/>
                  <a:t>을 </a:t>
                </a:r>
                <a:r>
                  <a:rPr kumimoji="1" lang="en-US" altLang="ko-KR" sz="2500" b="1" dirty="0"/>
                  <a:t>pruning</a:t>
                </a:r>
                <a:r>
                  <a:rPr kumimoji="1" lang="ko-KR" altLang="en-US" sz="2500" b="1" dirty="0"/>
                  <a:t>하는가</a:t>
                </a:r>
                <a:r>
                  <a:rPr kumimoji="1" lang="en-US" altLang="ko-KR" sz="2500" b="1" dirty="0"/>
                  <a:t>?</a:t>
                </a:r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B9262878-3482-178A-E776-A6670BB5D8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849" b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AF2C187-0F7B-3088-D810-FBE27C7B91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81312" y="792409"/>
                <a:ext cx="6088585" cy="600855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500" b="1" dirty="0"/>
                  <a:t>Experiment 2 : Comparison with pruning random filters and largest filters 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500" b="1" dirty="0"/>
              </a:p>
              <a:p>
                <a:pPr>
                  <a:lnSpc>
                    <a:spcPct val="150000"/>
                  </a:lnSpc>
                </a:pPr>
                <a:endParaRPr lang="en-US" altLang="ko-KR" sz="1500" b="1" dirty="0"/>
              </a:p>
              <a:p>
                <a:pPr>
                  <a:lnSpc>
                    <a:spcPct val="150000"/>
                  </a:lnSpc>
                </a:pPr>
                <a:endParaRPr lang="en-US" altLang="ko-KR" sz="1500" b="1" dirty="0"/>
              </a:p>
              <a:p>
                <a:pPr>
                  <a:lnSpc>
                    <a:spcPct val="150000"/>
                  </a:lnSpc>
                </a:pPr>
                <a:endParaRPr lang="en-US" altLang="ko-KR" sz="1500" b="1" dirty="0"/>
              </a:p>
              <a:p>
                <a:pPr>
                  <a:lnSpc>
                    <a:spcPct val="150000"/>
                  </a:lnSpc>
                </a:pPr>
                <a:endParaRPr lang="en-US" altLang="ko-KR" sz="1300" b="1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300" dirty="0"/>
                  <a:t>Pruning</a:t>
                </a:r>
                <a:r>
                  <a:rPr lang="ko-KR" altLang="en-US" sz="1300" dirty="0"/>
                  <a:t>할 </a:t>
                </a:r>
                <a:r>
                  <a:rPr lang="en-US" altLang="ko-KR" sz="1300" dirty="0"/>
                  <a:t>filter</a:t>
                </a:r>
                <a:r>
                  <a:rPr lang="ko-KR" altLang="en-US" sz="1300" dirty="0" err="1"/>
                  <a:t>를</a:t>
                </a:r>
                <a:r>
                  <a:rPr lang="ko-KR" altLang="en-US" sz="1300" dirty="0"/>
                  <a:t> 결정하기 위해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sz="1300" dirty="0" err="1"/>
                  <a:t>를</a:t>
                </a:r>
                <a:r>
                  <a:rPr lang="ko-KR" altLang="en-US" sz="1300" dirty="0"/>
                  <a:t> 어떤 방식으로 구할 것인가</a:t>
                </a:r>
                <a:r>
                  <a:rPr lang="en-US" altLang="ko-KR" sz="1300" dirty="0"/>
                  <a:t>?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ko-KR" altLang="en-US" sz="1300" dirty="0"/>
                  <a:t>    </a:t>
                </a:r>
                <a:r>
                  <a:rPr lang="en-US" altLang="ko-KR" sz="1300" dirty="0"/>
                  <a:t>1) Smallest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ko-KR" sz="1300" dirty="0"/>
                  <a:t>-norm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en-US" altLang="ko-KR" sz="1300" dirty="0"/>
                  <a:t>    2) random filter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en-US" altLang="ko-KR" sz="1300" dirty="0"/>
                  <a:t>    3) Largest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300" b="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kumimoji="1" lang="en-US" altLang="ko-KR" sz="13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ko-KR" sz="1300" dirty="0"/>
                  <a:t>-norm </a:t>
                </a:r>
                <a:r>
                  <a:rPr kumimoji="1" lang="ko-KR" altLang="en-US" sz="1300" dirty="0"/>
                  <a:t>비교</a:t>
                </a:r>
                <a:endParaRPr kumimoji="1" lang="en-US" altLang="ko-KR" sz="130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300" dirty="0"/>
                  <a:t>Smallest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ko-KR" sz="1300" dirty="0"/>
                  <a:t>-norm</a:t>
                </a:r>
                <a:r>
                  <a:rPr kumimoji="1" lang="ko-KR" altLang="en-US" sz="1300" dirty="0"/>
                  <a:t> </a:t>
                </a:r>
                <a:r>
                  <a:rPr kumimoji="1" lang="en-US" altLang="ko-KR" sz="1300" dirty="0">
                    <a:sym typeface="Wingdings" pitchFamily="2" charset="2"/>
                  </a:rPr>
                  <a:t> </a:t>
                </a:r>
                <a:r>
                  <a:rPr kumimoji="1" lang="en-US" altLang="ko-KR" sz="1300" dirty="0"/>
                  <a:t>pruning ratio</a:t>
                </a:r>
                <a:r>
                  <a:rPr kumimoji="1" lang="ko-KR" altLang="en-US" sz="1300" dirty="0"/>
                  <a:t>가 커져도 </a:t>
                </a:r>
                <a:r>
                  <a:rPr kumimoji="1" lang="en-US" altLang="ko-KR" sz="1300" dirty="0"/>
                  <a:t>accuracy</a:t>
                </a:r>
                <a:r>
                  <a:rPr kumimoji="1" lang="ko-KR" altLang="en-US" sz="1300" dirty="0" err="1"/>
                  <a:t>를</a:t>
                </a:r>
                <a:r>
                  <a:rPr kumimoji="1" lang="ko-KR" altLang="en-US" sz="1300" dirty="0"/>
                  <a:t> 가장 잘 보존함</a:t>
                </a:r>
                <a:endParaRPr lang="en" altLang="ko-KR" sz="13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AF2C187-0F7B-3088-D810-FBE27C7B91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81312" y="792409"/>
                <a:ext cx="6088585" cy="6008555"/>
              </a:xfrm>
              <a:blipFill>
                <a:blip r:embed="rId3"/>
                <a:stretch>
                  <a:fillRect l="-2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7D8D38F5-7F0E-887A-B3AC-33743C04ED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7514" y="859316"/>
                <a:ext cx="5758844" cy="57645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sz="1600" b="1" dirty="0"/>
                  <a:t>Experiment 1 : Comparison with activation-based feature map pruning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600" b="1" dirty="0"/>
              </a:p>
              <a:p>
                <a:pPr>
                  <a:lnSpc>
                    <a:spcPct val="150000"/>
                  </a:lnSpc>
                </a:pPr>
                <a:endParaRPr lang="en-US" altLang="ko-KR" sz="1300" b="1" dirty="0"/>
              </a:p>
              <a:p>
                <a:pPr>
                  <a:lnSpc>
                    <a:spcPct val="150000"/>
                  </a:lnSpc>
                </a:pPr>
                <a:endParaRPr lang="en-US" altLang="ko-KR" sz="1300" b="1" dirty="0"/>
              </a:p>
              <a:p>
                <a:pPr>
                  <a:lnSpc>
                    <a:spcPct val="150000"/>
                  </a:lnSpc>
                </a:pPr>
                <a:endParaRPr lang="en-US" altLang="ko-KR" sz="1300" b="1" dirty="0"/>
              </a:p>
              <a:p>
                <a:pPr>
                  <a:lnSpc>
                    <a:spcPct val="150000"/>
                  </a:lnSpc>
                </a:pPr>
                <a:endParaRPr lang="en-US" altLang="ko-KR" sz="1300" b="1" dirty="0"/>
              </a:p>
              <a:p>
                <a:pPr>
                  <a:lnSpc>
                    <a:spcPct val="150000"/>
                  </a:lnSpc>
                </a:pPr>
                <a:endParaRPr lang="en-US" altLang="ko-KR" sz="1300" b="1" dirty="0"/>
              </a:p>
              <a:p>
                <a:pPr>
                  <a:lnSpc>
                    <a:spcPct val="150000"/>
                  </a:lnSpc>
                </a:pPr>
                <a:endParaRPr lang="en-US" altLang="ko-KR" sz="1300" b="1" dirty="0"/>
              </a:p>
              <a:p>
                <a:pPr>
                  <a:lnSpc>
                    <a:spcPct val="150000"/>
                  </a:lnSpc>
                </a:pPr>
                <a:endParaRPr lang="en-US" altLang="ko-KR" sz="1300" b="1" dirty="0"/>
              </a:p>
              <a:p>
                <a:pPr>
                  <a:lnSpc>
                    <a:spcPct val="150000"/>
                  </a:lnSpc>
                </a:pPr>
                <a:endParaRPr lang="en-US" altLang="ko-KR" sz="1300" b="1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ko-KR" sz="1300" b="1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sz="1200" dirty="0"/>
                  <a:t>그나마</a:t>
                </a:r>
                <a:r>
                  <a:rPr kumimoji="1" lang="en-US" altLang="ko-KR" sz="1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sz="1200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ko-KR" sz="1200" b="0" i="1" smtClean="0">
                            <a:latin typeface="Cambria Math" panose="02040503050406030204" pitchFamily="18" charset="0"/>
                          </a:rPr>
                          <m:t>𝑚𝑒𝑎𝑛</m:t>
                        </m:r>
                        <m:r>
                          <a:rPr kumimoji="1" lang="en-US" altLang="ko-KR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ko-KR" sz="1200" b="0" i="1" smtClean="0">
                            <a:latin typeface="Cambria Math" panose="02040503050406030204" pitchFamily="18" charset="0"/>
                          </a:rPr>
                          <m:t>𝑠𝑡𝑑</m:t>
                        </m:r>
                      </m:sub>
                    </m:sSub>
                  </m:oMath>
                </a14:m>
                <a:r>
                  <a:rPr kumimoji="1" lang="en-US" altLang="ko-KR" sz="1200" b="0" dirty="0"/>
                  <a:t> </a:t>
                </a:r>
                <a:r>
                  <a:rPr kumimoji="1" lang="ko-KR" altLang="en-US" sz="1200" b="0" dirty="0"/>
                  <a:t>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2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kumimoji="1" lang="en-US" altLang="ko-KR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ko-KR" sz="1200" dirty="0"/>
                  <a:t>-norm</a:t>
                </a:r>
                <a:r>
                  <a:rPr kumimoji="1" lang="ko-KR" altLang="en-US" sz="1200" dirty="0"/>
                  <a:t>과 비슷한 </a:t>
                </a:r>
                <a:r>
                  <a:rPr kumimoji="1" lang="en-US" altLang="ko-KR" sz="1200" dirty="0"/>
                  <a:t>performance</a:t>
                </a:r>
                <a:r>
                  <a:rPr kumimoji="1" lang="ko-KR" altLang="en-US" sz="1200" dirty="0" err="1"/>
                  <a:t>를</a:t>
                </a:r>
                <a:r>
                  <a:rPr kumimoji="1" lang="ko-KR" altLang="en-US" sz="1200" dirty="0"/>
                  <a:t> 보였지만</a:t>
                </a:r>
                <a:r>
                  <a:rPr kumimoji="1" lang="en-US" altLang="ko-KR" sz="1200" dirty="0"/>
                  <a:t>,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ko-KR" altLang="en-US" sz="1200" dirty="0"/>
                  <a:t>    저자는 </a:t>
                </a:r>
                <a:r>
                  <a:rPr kumimoji="1" lang="en-US" altLang="ko-KR" sz="1200" dirty="0"/>
                  <a:t>heuristic</a:t>
                </a:r>
                <a:r>
                  <a:rPr kumimoji="1" lang="ko-KR" altLang="en-US" sz="1200" dirty="0"/>
                  <a:t>하게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2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kumimoji="1" lang="en-US" altLang="ko-KR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ko-KR" sz="1200" dirty="0"/>
                  <a:t>-norm</a:t>
                </a:r>
                <a:r>
                  <a:rPr kumimoji="1" lang="ko-KR" altLang="en-US" sz="1200" dirty="0"/>
                  <a:t>이 </a:t>
                </a:r>
                <a:r>
                  <a:rPr kumimoji="1" lang="en-US" altLang="ko-KR" sz="1200" dirty="0"/>
                  <a:t>filter selection</a:t>
                </a:r>
                <a:r>
                  <a:rPr kumimoji="1" lang="ko-KR" altLang="en-US" sz="1200" dirty="0"/>
                  <a:t>에 가장 좋다는 것을 알아</a:t>
                </a:r>
                <a:endParaRPr kumimoji="1" lang="en-US" altLang="ko-KR" sz="12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ko-KR" altLang="en-US" sz="1200" dirty="0"/>
                  <a:t>    냈다고 함</a:t>
                </a:r>
                <a:r>
                  <a:rPr kumimoji="1" lang="en-US" altLang="ko-KR" sz="1200" dirty="0"/>
                  <a:t>.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en-US" altLang="ko-KR" sz="1200" dirty="0"/>
                  <a:t>(</a:t>
                </a:r>
                <a:r>
                  <a:rPr kumimoji="1" lang="ko-KR" altLang="en-US" sz="1200" dirty="0"/>
                  <a:t>의문점 </a:t>
                </a:r>
                <a:r>
                  <a:rPr kumimoji="1" lang="en-US" altLang="ko-KR" sz="1200" dirty="0"/>
                  <a:t>: input data</a:t>
                </a:r>
                <a:r>
                  <a:rPr kumimoji="1" lang="ko-KR" altLang="en-US" sz="1200" dirty="0"/>
                  <a:t>가 달라서 </a:t>
                </a:r>
                <a:r>
                  <a:rPr kumimoji="1" lang="en-US" altLang="ko-KR" sz="1200" dirty="0"/>
                  <a:t>activation</a:t>
                </a:r>
                <a:r>
                  <a:rPr kumimoji="1" lang="ko-KR" altLang="en-US" sz="1200" dirty="0"/>
                  <a:t>값이 계속 </a:t>
                </a:r>
                <a:r>
                  <a:rPr kumimoji="1" lang="ko-KR" altLang="en-US" sz="1200" dirty="0" err="1"/>
                  <a:t>달라질텐데</a:t>
                </a:r>
                <a:r>
                  <a:rPr kumimoji="1" lang="ko-KR" altLang="en-US" sz="1200" dirty="0"/>
                  <a:t> 왜 </a:t>
                </a:r>
                <a:r>
                  <a:rPr kumimoji="1" lang="en-US" altLang="ko-KR" sz="1200" dirty="0"/>
                  <a:t>activation-based feature map pruning</a:t>
                </a:r>
                <a:r>
                  <a:rPr kumimoji="1" lang="ko-KR" altLang="en-US" sz="1200" dirty="0"/>
                  <a:t>을 실험했을까</a:t>
                </a:r>
                <a:r>
                  <a:rPr kumimoji="1" lang="en-US" altLang="ko-KR" sz="1200" dirty="0"/>
                  <a:t>?)</a:t>
                </a:r>
              </a:p>
            </p:txBody>
          </p:sp>
        </mc:Choice>
        <mc:Fallback xmlns=""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7D8D38F5-7F0E-887A-B3AC-33743C04E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14" y="859316"/>
                <a:ext cx="5758844" cy="5764508"/>
              </a:xfrm>
              <a:prstGeom prst="rect">
                <a:avLst/>
              </a:prstGeom>
              <a:blipFill>
                <a:blip r:embed="rId4"/>
                <a:stretch>
                  <a:fillRect l="-220" r="-6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>
            <a:extLst>
              <a:ext uri="{FF2B5EF4-FFF2-40B4-BE49-F238E27FC236}">
                <a16:creationId xmlns:a16="http://schemas.microsoft.com/office/drawing/2014/main" id="{F44882EE-F2B3-B33B-9543-31AD3E466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359" y="1784261"/>
            <a:ext cx="5572455" cy="206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31F6F17-225F-7B77-DDB3-B465E34FB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16" y="2164107"/>
            <a:ext cx="4888673" cy="315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F01FEA8C-BDA4-4A3E-E12D-9A39795D950F}"/>
              </a:ext>
            </a:extLst>
          </p:cNvPr>
          <p:cNvCxnSpPr>
            <a:cxnSpLocks/>
          </p:cNvCxnSpPr>
          <p:nvPr/>
        </p:nvCxnSpPr>
        <p:spPr>
          <a:xfrm flipV="1">
            <a:off x="5880951" y="895035"/>
            <a:ext cx="0" cy="549749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>
            <a:extLst>
              <a:ext uri="{FF2B5EF4-FFF2-40B4-BE49-F238E27FC236}">
                <a16:creationId xmlns:a16="http://schemas.microsoft.com/office/drawing/2014/main" id="{C1EBB752-9ED1-6737-8E75-3871275AF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40" y="1605627"/>
            <a:ext cx="5237603" cy="49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974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B9262878-3482-178A-E776-A6670BB5D81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 lvl="1">
                  <a:lnSpc>
                    <a:spcPct val="150000"/>
                  </a:lnSpc>
                </a:pPr>
                <a:r>
                  <a:rPr kumimoji="1" lang="ko-KR" altLang="en-US" sz="2500" b="1" dirty="0"/>
                  <a:t>왜 </a:t>
                </a:r>
                <a:r>
                  <a:rPr kumimoji="1" lang="en-US" altLang="ko-KR" sz="2500" b="1" dirty="0"/>
                  <a:t>smallest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5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5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</m:e>
                      <m:sub>
                        <m:r>
                          <a:rPr kumimoji="1" lang="en-US" altLang="ko-KR" sz="25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1" lang="en-US" altLang="ko-KR" sz="2500" b="1" dirty="0"/>
                  <a:t>-norm </a:t>
                </a:r>
                <a:r>
                  <a:rPr kumimoji="1" lang="ko-KR" altLang="en-US" sz="2500" b="1" dirty="0"/>
                  <a:t>을 </a:t>
                </a:r>
                <a:r>
                  <a:rPr kumimoji="1" lang="en-US" altLang="ko-KR" sz="2500" b="1" dirty="0"/>
                  <a:t>pruning</a:t>
                </a:r>
                <a:r>
                  <a:rPr kumimoji="1" lang="ko-KR" altLang="en-US" sz="2500" b="1" dirty="0"/>
                  <a:t>하는가</a:t>
                </a:r>
                <a:r>
                  <a:rPr kumimoji="1" lang="en-US" altLang="ko-KR" sz="2500" b="1" dirty="0"/>
                  <a:t>?</a:t>
                </a:r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B9262878-3482-178A-E776-A6670BB5D8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849" b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1312" y="792409"/>
            <a:ext cx="6088585" cy="600855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" altLang="ko-KR" sz="1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7D8D38F5-7F0E-887A-B3AC-33743C04ED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7514" y="859316"/>
                <a:ext cx="5872976" cy="57645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sz="1600" b="1" dirty="0"/>
                  <a:t>Experiment 3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ko-KR" sz="1600" dirty="0"/>
                  <a:t>-norm VS</a:t>
                </a:r>
                <a:r>
                  <a:rPr kumimoji="1" lang="ko-KR" alt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ko-KR" sz="1600" dirty="0"/>
                  <a:t>-norm</a:t>
                </a:r>
                <a:endParaRPr lang="en-US" altLang="ko-KR" sz="1500" b="1" dirty="0"/>
              </a:p>
              <a:p>
                <a:pPr>
                  <a:lnSpc>
                    <a:spcPct val="150000"/>
                  </a:lnSpc>
                </a:pPr>
                <a:endParaRPr lang="en-US" altLang="ko-KR" sz="1500" b="1" dirty="0"/>
              </a:p>
              <a:p>
                <a:pPr>
                  <a:lnSpc>
                    <a:spcPct val="150000"/>
                  </a:lnSpc>
                </a:pPr>
                <a:endParaRPr lang="en-US" altLang="ko-KR" sz="1500" b="1" dirty="0"/>
              </a:p>
              <a:p>
                <a:pPr>
                  <a:lnSpc>
                    <a:spcPct val="150000"/>
                  </a:lnSpc>
                </a:pPr>
                <a:endParaRPr lang="en-US" altLang="ko-KR" sz="1500" b="1" dirty="0"/>
              </a:p>
              <a:p>
                <a:pPr>
                  <a:lnSpc>
                    <a:spcPct val="150000"/>
                  </a:lnSpc>
                </a:pPr>
                <a:endParaRPr lang="en-US" altLang="ko-KR" sz="1500" b="1" dirty="0"/>
              </a:p>
              <a:p>
                <a:pPr>
                  <a:lnSpc>
                    <a:spcPct val="150000"/>
                  </a:lnSpc>
                </a:pPr>
                <a:endParaRPr lang="en-US" altLang="ko-KR" sz="1500" b="1" dirty="0"/>
              </a:p>
              <a:p>
                <a:pPr>
                  <a:lnSpc>
                    <a:spcPct val="150000"/>
                  </a:lnSpc>
                </a:pPr>
                <a:endParaRPr lang="en-US" altLang="ko-KR" sz="1500" b="1" dirty="0"/>
              </a:p>
              <a:p>
                <a:pPr>
                  <a:lnSpc>
                    <a:spcPct val="150000"/>
                  </a:lnSpc>
                </a:pPr>
                <a:endParaRPr lang="en-US" altLang="ko-KR" sz="1400" b="1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ko-KR" sz="1400" b="1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4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kumimoji="1" lang="en-US" altLang="ko-KR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ko-KR" sz="1400" dirty="0"/>
                  <a:t>-norm</a:t>
                </a:r>
                <a:r>
                  <a:rPr kumimoji="1" lang="ko-KR" altLang="en-US" sz="1400" dirty="0"/>
                  <a:t>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4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ko-KR" sz="1400" dirty="0"/>
                  <a:t>-norm</a:t>
                </a:r>
                <a:r>
                  <a:rPr kumimoji="1" lang="ko-KR" altLang="en-US" sz="1400" dirty="0"/>
                  <a:t>보다 아주 조금 더</a:t>
                </a:r>
                <a:r>
                  <a:rPr kumimoji="1" lang="en-US" altLang="ko-KR" sz="1400" dirty="0"/>
                  <a:t> </a:t>
                </a:r>
                <a:r>
                  <a:rPr kumimoji="1" lang="ko-KR" altLang="en-US" sz="1400" dirty="0"/>
                  <a:t>좋은 성능을 보임</a:t>
                </a:r>
                <a:endParaRPr kumimoji="1" lang="en-US" altLang="ko-KR" sz="1400" dirty="0"/>
              </a:p>
            </p:txBody>
          </p:sp>
        </mc:Choice>
        <mc:Fallback xmlns=""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7D8D38F5-7F0E-887A-B3AC-33743C04E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14" y="859316"/>
                <a:ext cx="5872976" cy="5764508"/>
              </a:xfrm>
              <a:prstGeom prst="rect">
                <a:avLst/>
              </a:prstGeom>
              <a:blipFill>
                <a:blip r:embed="rId3"/>
                <a:stretch>
                  <a:fillRect l="-4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F01FEA8C-BDA4-4A3E-E12D-9A39795D950F}"/>
              </a:ext>
            </a:extLst>
          </p:cNvPr>
          <p:cNvCxnSpPr>
            <a:cxnSpLocks/>
          </p:cNvCxnSpPr>
          <p:nvPr/>
        </p:nvCxnSpPr>
        <p:spPr>
          <a:xfrm flipV="1">
            <a:off x="5880951" y="895035"/>
            <a:ext cx="0" cy="549749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>
            <a:extLst>
              <a:ext uri="{FF2B5EF4-FFF2-40B4-BE49-F238E27FC236}">
                <a16:creationId xmlns:a16="http://schemas.microsoft.com/office/drawing/2014/main" id="{6A074641-1F15-7B58-B65E-3D943E2ED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48" y="1661597"/>
            <a:ext cx="5462108" cy="288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744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 err="1"/>
              <a:t>ResNet</a:t>
            </a:r>
            <a:r>
              <a:rPr kumimoji="1" lang="en-US" altLang="ko-KR" b="1" dirty="0"/>
              <a:t> architecture</a:t>
            </a:r>
            <a:r>
              <a:rPr kumimoji="1" lang="ko-KR" altLang="en-US" b="1" dirty="0"/>
              <a:t>에 적용할 때의 주의사항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024" y="1021393"/>
            <a:ext cx="11708781" cy="543804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 err="1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VGGNet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, </a:t>
            </a:r>
            <a:r>
              <a:rPr lang="en-US" altLang="ko-KR" sz="1300" dirty="0" err="1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AlexNet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과 같은 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simpler CNNs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에 대해서 비교적 </a:t>
            </a:r>
            <a:r>
              <a:rPr lang="ko-KR" altLang="en-US" sz="1300" dirty="0" err="1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아무렇게나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 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conv layer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의 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filter</a:t>
            </a:r>
            <a:r>
              <a:rPr lang="ko-KR" altLang="en-US" sz="1300" dirty="0" err="1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를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 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pruning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할 수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 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있지만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300" b="1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Residual Networks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와 같은 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complex network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에 대해서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, pruning filters</a:t>
            </a:r>
            <a:r>
              <a:rPr lang="ko-KR" altLang="en-US" sz="1300" dirty="0" err="1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를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 </a:t>
            </a:r>
            <a:r>
              <a:rPr lang="ko-KR" altLang="en-US" sz="1300" b="1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직관적으로 사용할 수</a:t>
            </a:r>
            <a:r>
              <a:rPr lang="en-US" altLang="ko-KR" sz="1300" b="1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 </a:t>
            </a:r>
            <a:r>
              <a:rPr lang="ko-KR" altLang="en-US" sz="1300" b="1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없음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. (</a:t>
            </a:r>
            <a:r>
              <a:rPr lang="en-US" altLang="ko-KR" sz="1300" b="1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pruning</a:t>
            </a:r>
            <a:r>
              <a:rPr lang="ko-KR" altLang="en-US" sz="1300" b="1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에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 </a:t>
            </a:r>
            <a:r>
              <a:rPr lang="en-US" altLang="ko-KR" sz="1300" b="1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restriction</a:t>
            </a:r>
            <a:r>
              <a:rPr lang="ko-KR" altLang="en-US" sz="1300" b="1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함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, </a:t>
            </a:r>
            <a:r>
              <a:rPr lang="ko-KR" altLang="en-US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신중함 요구됨</a:t>
            </a:r>
            <a:r>
              <a:rPr lang="en-US" altLang="ko-KR" sz="1300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500" b="1" dirty="0">
              <a:solidFill>
                <a:prstClr val="black"/>
              </a:solidFill>
              <a:latin typeface="+mj-lt"/>
              <a:ea typeface="맑은 고딕" panose="020B0503020000020004" pitchFamily="34" charset="-127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prstClr val="black"/>
                </a:solidFill>
                <a:latin typeface="+mj-lt"/>
                <a:ea typeface="맑은 고딕" panose="020B0503020000020004" pitchFamily="34" charset="-127"/>
                <a:sym typeface="Wingdings" pitchFamily="2" charset="2"/>
              </a:rPr>
              <a:t>Recap : projection shortcut?</a:t>
            </a:r>
          </a:p>
        </p:txBody>
      </p:sp>
      <p:pic>
        <p:nvPicPr>
          <p:cNvPr id="6" name="그림 5" descr="텍스트, 폰트, 스크린샷, 도표이(가) 표시된 사진&#10;&#10;자동 생성된 설명">
            <a:extLst>
              <a:ext uri="{FF2B5EF4-FFF2-40B4-BE49-F238E27FC236}">
                <a16:creationId xmlns:a16="http://schemas.microsoft.com/office/drawing/2014/main" id="{23F3A036-6CB4-1524-F3B9-798053C27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16" y="3080707"/>
            <a:ext cx="3987800" cy="2755900"/>
          </a:xfrm>
          <a:prstGeom prst="rect">
            <a:avLst/>
          </a:prstGeom>
        </p:spPr>
      </p:pic>
      <p:pic>
        <p:nvPicPr>
          <p:cNvPr id="8" name="그림 7" descr="텍스트, 스크린샷, 폰트, 대수학이(가) 표시된 사진&#10;&#10;자동 생성된 설명">
            <a:extLst>
              <a:ext uri="{FF2B5EF4-FFF2-40B4-BE49-F238E27FC236}">
                <a16:creationId xmlns:a16="http://schemas.microsoft.com/office/drawing/2014/main" id="{1195C5A1-1AED-FE63-F17B-75C9AAB34D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061"/>
          <a:stretch/>
        </p:blipFill>
        <p:spPr>
          <a:xfrm>
            <a:off x="4638884" y="3398110"/>
            <a:ext cx="7125051" cy="684611"/>
          </a:xfrm>
          <a:prstGeom prst="rect">
            <a:avLst/>
          </a:prstGeom>
        </p:spPr>
      </p:pic>
      <p:pic>
        <p:nvPicPr>
          <p:cNvPr id="9" name="그림 8" descr="텍스트, 스크린샷, 폰트, 대수학이(가) 표시된 사진&#10;&#10;자동 생성된 설명">
            <a:extLst>
              <a:ext uri="{FF2B5EF4-FFF2-40B4-BE49-F238E27FC236}">
                <a16:creationId xmlns:a16="http://schemas.microsoft.com/office/drawing/2014/main" id="{10CF7FA4-DEBF-D21C-12F3-FC270BC924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096"/>
          <a:stretch/>
        </p:blipFill>
        <p:spPr>
          <a:xfrm>
            <a:off x="4638883" y="4057116"/>
            <a:ext cx="7125051" cy="157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27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</TotalTime>
  <Words>2195</Words>
  <Application>Microsoft Office PowerPoint</Application>
  <PresentationFormat>와이드스크린</PresentationFormat>
  <Paragraphs>263</Paragraphs>
  <Slides>22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3" baseType="lpstr">
      <vt:lpstr>Office 테마</vt:lpstr>
      <vt:lpstr>PowerPoint 프레젠테이션</vt:lpstr>
      <vt:lpstr>Outline</vt:lpstr>
      <vt:lpstr>Related Work – 저자는 어떤 논문에서 무슨 아이디어를 얻었는가?</vt:lpstr>
      <vt:lpstr>Related Work – 저자는 어떤 논문에서 무슨 아이디어를 얻었는가?</vt:lpstr>
      <vt:lpstr>논문의 핵심 아이디어 : Pruning Filters and Feature Maps</vt:lpstr>
      <vt:lpstr>Determining which filters to prune within a single layer</vt:lpstr>
      <vt:lpstr>왜 smallest l_1-norm 을 pruning하는가?</vt:lpstr>
      <vt:lpstr>왜 smallest l_1-norm 을 pruning하는가?</vt:lpstr>
      <vt:lpstr>ResNet architecture에 적용할 때의 주의사항</vt:lpstr>
      <vt:lpstr>ResNet architecture에 적용할 때의 주의사항</vt:lpstr>
      <vt:lpstr>Determining single layer’s sensitivity to pruning</vt:lpstr>
      <vt:lpstr>Pruning filters across multiple layers</vt:lpstr>
      <vt:lpstr>Retraining Pruned Networks to Regain Accuracy</vt:lpstr>
      <vt:lpstr>Experiments</vt:lpstr>
      <vt:lpstr>Experiments : VGG-16 on CIFAR-10</vt:lpstr>
      <vt:lpstr>Experiments : VGG-16 on CIFAR-10</vt:lpstr>
      <vt:lpstr>Experiments : ResNet-56/110 on CIFAR-10</vt:lpstr>
      <vt:lpstr>Experiments : ResNet-56/110 on CIFAR-10</vt:lpstr>
      <vt:lpstr>Experiments : ResNet-56/110 on CIFAR-10</vt:lpstr>
      <vt:lpstr>Experiments : ResNet-34 on ILSVRC2012</vt:lpstr>
      <vt:lpstr>Experiments : ResNet-34 on ILSVRC2012</vt:lpstr>
      <vt:lpstr>My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형섭 이</dc:creator>
  <cp:lastModifiedBy>이형섭</cp:lastModifiedBy>
  <cp:revision>161</cp:revision>
  <dcterms:created xsi:type="dcterms:W3CDTF">2023-10-11T13:31:20Z</dcterms:created>
  <dcterms:modified xsi:type="dcterms:W3CDTF">2023-11-10T03:51:52Z</dcterms:modified>
</cp:coreProperties>
</file>